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 id="2576" r:id="rId17"/>
    <p:sldId id="2577" r:id="rId18"/>
    <p:sldId id="2578" r:id="rId19"/>
    <p:sldId id="2579" r:id="rId20"/>
    <p:sldId id="2580" r:id="rId21"/>
    <p:sldId id="2581" r:id="rId22"/>
    <p:sldId id="2582" r:id="rId23"/>
    <p:sldId id="2583" r:id="rId24"/>
    <p:sldId id="2584" r:id="rId25"/>
    <p:sldId id="2585" r:id="rId26"/>
    <p:sldId id="2586" r:id="rId27"/>
    <p:sldId id="2587" r:id="rId28"/>
    <p:sldId id="2588" r:id="rId29"/>
    <p:sldId id="2589" r:id="rId30"/>
    <p:sldId id="2590" r:id="rId31"/>
    <p:sldId id="2591" r:id="rId32"/>
    <p:sldId id="2592" r:id="rId33"/>
    <p:sldId id="2593" r:id="rId34"/>
    <p:sldId id="2594" r:id="rId35"/>
    <p:sldId id="2595" r:id="rId3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Gestione, manutenzione e appalti negli edifici giudiziari" id="{1F0D6363-4502-4F6D-A767-1475AF4F73A9}">
          <p14:sldIdLst>
            <p14:sldId id="2561"/>
            <p14:sldId id="2562"/>
          </p14:sldIdLst>
        </p14:section>
        <p14:section name="Gestione e competenze sugli immobili giudiziari" id="{6F21A60E-0D5F-41EC-98DA-93996EB1FE5E}">
          <p14:sldIdLst>
            <p14:sldId id="2563"/>
            <p14:sldId id="2564"/>
            <p14:sldId id="2565"/>
            <p14:sldId id="2566"/>
          </p14:sldIdLst>
        </p14:section>
        <p14:section name="Centralizzazione delle spese e sistema accentrato delle manutenzioni" id="{3571E079-596A-4E72-8CBA-967CE9A62D21}">
          <p14:sldIdLst>
            <p14:sldId id="2567"/>
            <p14:sldId id="2568"/>
            <p14:sldId id="2569"/>
            <p14:sldId id="2570"/>
          </p14:sldIdLst>
        </p14:section>
        <p14:section name="Ripartizione delle competenze e ambiti di applicazione" id="{30257001-D541-4575-B1DD-8166B2B815D6}">
          <p14:sldIdLst>
            <p14:sldId id="2571"/>
            <p14:sldId id="2572"/>
            <p14:sldId id="2573"/>
            <p14:sldId id="2574"/>
          </p14:sldIdLst>
        </p14:section>
        <p14:section name="Gestione delle urgenze e sicurezza negli edifici giudiziari" id="{CC4A8D3D-734C-4477-B831-D3EE19B6D1C1}">
          <p14:sldIdLst>
            <p14:sldId id="2575"/>
            <p14:sldId id="2576"/>
            <p14:sldId id="2577"/>
            <p14:sldId id="2578"/>
          </p14:sldIdLst>
        </p14:section>
        <p14:section name="Sicurezza e adeguamento alle normative nei luoghi di lavoro" id="{C805CEC4-3708-4C47-B092-0414B5AF2BDD}">
          <p14:sldIdLst>
            <p14:sldId id="2579"/>
            <p14:sldId id="2580"/>
            <p14:sldId id="2581"/>
            <p14:sldId id="2582"/>
          </p14:sldIdLst>
        </p14:section>
        <p14:section name="Programmazione e monitoraggio degli interventi manutentivi" id="{9D6D1FC5-F11E-4DBB-811B-C1F556A39DA8}">
          <p14:sldIdLst>
            <p14:sldId id="2583"/>
            <p14:sldId id="2584"/>
            <p14:sldId id="2585"/>
            <p14:sldId id="2586"/>
          </p14:sldIdLst>
        </p14:section>
        <p14:section name="Stazioni appaltanti e qualificazione degli uffici giudiziari" id="{14C0AF7E-141F-4740-9B03-312E4B61A934}">
          <p14:sldIdLst>
            <p14:sldId id="2587"/>
            <p14:sldId id="2588"/>
            <p14:sldId id="2589"/>
            <p14:sldId id="2590"/>
          </p14:sldIdLst>
        </p14:section>
        <p14:section name="Procedure di gara, strumenti di acquisto e digitalizzazione" id="{C5C19DBD-080F-418D-BA12-90A0022AEAEB}">
          <p14:sldIdLst>
            <p14:sldId id="2591"/>
            <p14:sldId id="2592"/>
            <p14:sldId id="2593"/>
            <p14:sldId id="2594"/>
          </p14:sldIdLst>
        </p14:section>
        <p14:section name="Conclusione" id="{11673185-DC2A-43F0-866C-0C7EDD8AED86}">
          <p14:sldIdLst>
            <p14:sldId id="259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79" autoAdjust="0"/>
    <p:restoredTop sz="94660"/>
  </p:normalViewPr>
  <p:slideViewPr>
    <p:cSldViewPr snapToGrid="0" showGuides="1">
      <p:cViewPr varScale="1">
        <p:scale>
          <a:sx n="92" d="100"/>
          <a:sy n="92" d="100"/>
        </p:scale>
        <p:origin x="1266" y="30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435851-9459-4EDC-8CAE-8DF3F28EE903}"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AED064E6-F89A-4C16-B441-C37D9E78DF2A}">
      <dgm:prSet/>
      <dgm:spPr/>
      <dgm:t>
        <a:bodyPr/>
        <a:lstStyle/>
        <a:p>
          <a:pPr>
            <a:lnSpc>
              <a:spcPct val="100000"/>
            </a:lnSpc>
            <a:defRPr b="1"/>
          </a:pPr>
          <a:r>
            <a:rPr lang="en-US"/>
            <a:t>Approccio coordinato e digitale</a:t>
          </a:r>
        </a:p>
      </dgm:t>
    </dgm:pt>
    <dgm:pt modelId="{5D483F07-51F6-4C76-AADA-7C8919C85284}" type="parTrans" cxnId="{A71A86C5-0DA6-4578-905A-EA28E44A74DF}">
      <dgm:prSet/>
      <dgm:spPr/>
      <dgm:t>
        <a:bodyPr/>
        <a:lstStyle/>
        <a:p>
          <a:endParaRPr lang="en-US"/>
        </a:p>
      </dgm:t>
    </dgm:pt>
    <dgm:pt modelId="{12E43794-8F7B-4F2B-8D70-93262358FD00}" type="sibTrans" cxnId="{A71A86C5-0DA6-4578-905A-EA28E44A74DF}">
      <dgm:prSet/>
      <dgm:spPr/>
      <dgm:t>
        <a:bodyPr/>
        <a:lstStyle/>
        <a:p>
          <a:pPr>
            <a:lnSpc>
              <a:spcPct val="100000"/>
            </a:lnSpc>
            <a:defRPr b="1"/>
          </a:pPr>
          <a:endParaRPr lang="en-US"/>
        </a:p>
      </dgm:t>
    </dgm:pt>
    <dgm:pt modelId="{61E71EBF-7C61-487B-9C90-63FF792A3541}">
      <dgm:prSet/>
      <dgm:spPr/>
      <dgm:t>
        <a:bodyPr/>
        <a:lstStyle/>
        <a:p>
          <a:pPr>
            <a:lnSpc>
              <a:spcPct val="100000"/>
            </a:lnSpc>
          </a:pPr>
          <a:r>
            <a:rPr lang="en-US"/>
            <a:t>La gestione degli edifici giudiziari necessita di un coordinamento digitale per migliorare efficienza e trasparenza.</a:t>
          </a:r>
        </a:p>
      </dgm:t>
    </dgm:pt>
    <dgm:pt modelId="{2F2891F5-DC5C-4151-A07D-A9D7ED85853E}" type="parTrans" cxnId="{3180BA5B-569E-4653-9EE4-ED24FB42EF78}">
      <dgm:prSet/>
      <dgm:spPr/>
      <dgm:t>
        <a:bodyPr/>
        <a:lstStyle/>
        <a:p>
          <a:endParaRPr lang="en-US"/>
        </a:p>
      </dgm:t>
    </dgm:pt>
    <dgm:pt modelId="{DC657A46-2D06-4A32-AAD3-643B438E8980}" type="sibTrans" cxnId="{3180BA5B-569E-4653-9EE4-ED24FB42EF78}">
      <dgm:prSet/>
      <dgm:spPr/>
      <dgm:t>
        <a:bodyPr/>
        <a:lstStyle/>
        <a:p>
          <a:endParaRPr lang="en-US"/>
        </a:p>
      </dgm:t>
    </dgm:pt>
    <dgm:pt modelId="{124BFC97-C8A4-4BE5-A8BF-617ECB596C4E}">
      <dgm:prSet/>
      <dgm:spPr/>
      <dgm:t>
        <a:bodyPr/>
        <a:lstStyle/>
        <a:p>
          <a:pPr>
            <a:lnSpc>
              <a:spcPct val="100000"/>
            </a:lnSpc>
            <a:defRPr b="1"/>
          </a:pPr>
          <a:r>
            <a:rPr lang="en-US"/>
            <a:t>Normative e sicurezza</a:t>
          </a:r>
        </a:p>
      </dgm:t>
    </dgm:pt>
    <dgm:pt modelId="{06540C0D-D11A-4546-94AE-F95BABFF2EA4}" type="parTrans" cxnId="{EE1657A4-FBCC-4813-8D63-AB23B3838459}">
      <dgm:prSet/>
      <dgm:spPr/>
      <dgm:t>
        <a:bodyPr/>
        <a:lstStyle/>
        <a:p>
          <a:endParaRPr lang="en-US"/>
        </a:p>
      </dgm:t>
    </dgm:pt>
    <dgm:pt modelId="{FF65D0B7-1215-4D26-8D01-C1E7B37D5102}" type="sibTrans" cxnId="{EE1657A4-FBCC-4813-8D63-AB23B3838459}">
      <dgm:prSet/>
      <dgm:spPr/>
      <dgm:t>
        <a:bodyPr/>
        <a:lstStyle/>
        <a:p>
          <a:pPr>
            <a:lnSpc>
              <a:spcPct val="100000"/>
            </a:lnSpc>
            <a:defRPr b="1"/>
          </a:pPr>
          <a:endParaRPr lang="en-US"/>
        </a:p>
      </dgm:t>
    </dgm:pt>
    <dgm:pt modelId="{2EC3DBCA-56D9-43F8-A87E-8627FD9053DE}">
      <dgm:prSet/>
      <dgm:spPr/>
      <dgm:t>
        <a:bodyPr/>
        <a:lstStyle/>
        <a:p>
          <a:pPr>
            <a:lnSpc>
              <a:spcPct val="100000"/>
            </a:lnSpc>
          </a:pPr>
          <a:r>
            <a:rPr lang="en-US"/>
            <a:t>L'aderenza a normative rigorose garantisce sicurezza e conformità negli edifici giudiziari.</a:t>
          </a:r>
        </a:p>
      </dgm:t>
    </dgm:pt>
    <dgm:pt modelId="{30B790CE-BD8B-43B9-884E-2B36D4495594}" type="parTrans" cxnId="{2B737883-D3F6-453B-A794-FDE89B64CB1A}">
      <dgm:prSet/>
      <dgm:spPr/>
      <dgm:t>
        <a:bodyPr/>
        <a:lstStyle/>
        <a:p>
          <a:endParaRPr lang="en-US"/>
        </a:p>
      </dgm:t>
    </dgm:pt>
    <dgm:pt modelId="{CE867E84-F595-4295-984C-9B34A0E0109D}" type="sibTrans" cxnId="{2B737883-D3F6-453B-A794-FDE89B64CB1A}">
      <dgm:prSet/>
      <dgm:spPr/>
      <dgm:t>
        <a:bodyPr/>
        <a:lstStyle/>
        <a:p>
          <a:endParaRPr lang="en-US"/>
        </a:p>
      </dgm:t>
    </dgm:pt>
    <dgm:pt modelId="{77781092-C38D-4D83-932B-21EA554651EC}">
      <dgm:prSet/>
      <dgm:spPr/>
      <dgm:t>
        <a:bodyPr/>
        <a:lstStyle/>
        <a:p>
          <a:pPr>
            <a:lnSpc>
              <a:spcPct val="100000"/>
            </a:lnSpc>
            <a:defRPr b="1"/>
          </a:pPr>
          <a:r>
            <a:rPr lang="en-US"/>
            <a:t>Sistemi centralizzati e qualificazione</a:t>
          </a:r>
        </a:p>
      </dgm:t>
    </dgm:pt>
    <dgm:pt modelId="{BBAA6486-D7E8-4FE0-BA35-2E5C8920B645}" type="parTrans" cxnId="{10A03C16-CFE8-4A08-BF94-A1C28132A297}">
      <dgm:prSet/>
      <dgm:spPr/>
      <dgm:t>
        <a:bodyPr/>
        <a:lstStyle/>
        <a:p>
          <a:endParaRPr lang="en-US"/>
        </a:p>
      </dgm:t>
    </dgm:pt>
    <dgm:pt modelId="{ED892E16-833E-4C6E-9DD5-B711E1A6D1E4}" type="sibTrans" cxnId="{10A03C16-CFE8-4A08-BF94-A1C28132A297}">
      <dgm:prSet/>
      <dgm:spPr/>
      <dgm:t>
        <a:bodyPr/>
        <a:lstStyle/>
        <a:p>
          <a:endParaRPr lang="en-US"/>
        </a:p>
      </dgm:t>
    </dgm:pt>
    <dgm:pt modelId="{2D34D447-9734-463D-8A9D-146C7BF3EA54}">
      <dgm:prSet/>
      <dgm:spPr/>
      <dgm:t>
        <a:bodyPr/>
        <a:lstStyle/>
        <a:p>
          <a:pPr>
            <a:lnSpc>
              <a:spcPct val="100000"/>
            </a:lnSpc>
          </a:pPr>
          <a:r>
            <a:rPr lang="en-US"/>
            <a:t>L'adozione di sistemi centralizzati e la qualificazione degli uffici sono essenziali per un servizio pubblico efficiente.</a:t>
          </a:r>
        </a:p>
      </dgm:t>
    </dgm:pt>
    <dgm:pt modelId="{1E2DB81D-185D-415C-9316-8320A9E29E0D}" type="parTrans" cxnId="{A3934328-57ED-4E50-862F-E496EBA41D8A}">
      <dgm:prSet/>
      <dgm:spPr/>
      <dgm:t>
        <a:bodyPr/>
        <a:lstStyle/>
        <a:p>
          <a:endParaRPr lang="en-US"/>
        </a:p>
      </dgm:t>
    </dgm:pt>
    <dgm:pt modelId="{984F8423-4B4D-4801-920D-68B0DA6E4A2F}" type="sibTrans" cxnId="{A3934328-57ED-4E50-862F-E496EBA41D8A}">
      <dgm:prSet/>
      <dgm:spPr/>
      <dgm:t>
        <a:bodyPr/>
        <a:lstStyle/>
        <a:p>
          <a:endParaRPr lang="en-US"/>
        </a:p>
      </dgm:t>
    </dgm:pt>
    <dgm:pt modelId="{4DCB8DE8-8AA7-4B48-B361-09227A6BA9D4}" type="pres">
      <dgm:prSet presAssocID="{FB435851-9459-4EDC-8CAE-8DF3F28EE903}" presName="Name0" presStyleCnt="0">
        <dgm:presLayoutVars>
          <dgm:dir/>
          <dgm:resizeHandles val="exact"/>
        </dgm:presLayoutVars>
      </dgm:prSet>
      <dgm:spPr/>
    </dgm:pt>
    <dgm:pt modelId="{BF323AAE-AFC0-4DB6-B859-8FA8DCCFD47F}" type="pres">
      <dgm:prSet presAssocID="{AED064E6-F89A-4C16-B441-C37D9E78DF2A}" presName="compNode" presStyleCnt="0"/>
      <dgm:spPr/>
    </dgm:pt>
    <dgm:pt modelId="{6D4915D2-2C66-492D-8704-DEF3D5119058}" type="pres">
      <dgm:prSet presAssocID="{AED064E6-F89A-4C16-B441-C37D9E78DF2A}" presName="pictRect" presStyleLbl="revTx" presStyleIdx="0" presStyleCnt="6">
        <dgm:presLayoutVars>
          <dgm:chMax val="0"/>
          <dgm:bulletEnabled/>
        </dgm:presLayoutVars>
      </dgm:prSet>
      <dgm:spPr/>
    </dgm:pt>
    <dgm:pt modelId="{AB94E6C2-2489-430E-AA8D-69851F57C05F}" type="pres">
      <dgm:prSet presAssocID="{AED064E6-F89A-4C16-B441-C37D9E78DF2A}" presName="textRect" presStyleLbl="revTx" presStyleIdx="1" presStyleCnt="6">
        <dgm:presLayoutVars>
          <dgm:bulletEnabled/>
        </dgm:presLayoutVars>
      </dgm:prSet>
      <dgm:spPr/>
    </dgm:pt>
    <dgm:pt modelId="{960F02D4-D969-411B-95E7-D1F725CA74BA}" type="pres">
      <dgm:prSet presAssocID="{12E43794-8F7B-4F2B-8D70-93262358FD00}" presName="sibTrans" presStyleLbl="sibTrans2D1" presStyleIdx="0" presStyleCnt="0"/>
      <dgm:spPr/>
    </dgm:pt>
    <dgm:pt modelId="{27AEDB39-67F6-4A41-8AF2-C7BCD8C38EDF}" type="pres">
      <dgm:prSet presAssocID="{124BFC97-C8A4-4BE5-A8BF-617ECB596C4E}" presName="compNode" presStyleCnt="0"/>
      <dgm:spPr/>
    </dgm:pt>
    <dgm:pt modelId="{7F3E9B03-D1E4-40EA-AF2A-9BBE370E88F2}" type="pres">
      <dgm:prSet presAssocID="{124BFC97-C8A4-4BE5-A8BF-617ECB596C4E}" presName="pictRect" presStyleLbl="revTx" presStyleIdx="2" presStyleCnt="6">
        <dgm:presLayoutVars>
          <dgm:chMax val="0"/>
          <dgm:bulletEnabled/>
        </dgm:presLayoutVars>
      </dgm:prSet>
      <dgm:spPr/>
    </dgm:pt>
    <dgm:pt modelId="{79920DD3-AC23-4B98-B723-889EBBABAB42}" type="pres">
      <dgm:prSet presAssocID="{124BFC97-C8A4-4BE5-A8BF-617ECB596C4E}" presName="textRect" presStyleLbl="revTx" presStyleIdx="3" presStyleCnt="6">
        <dgm:presLayoutVars>
          <dgm:bulletEnabled/>
        </dgm:presLayoutVars>
      </dgm:prSet>
      <dgm:spPr/>
    </dgm:pt>
    <dgm:pt modelId="{AAE50721-7521-4FAA-9E1D-D2651B9E8238}" type="pres">
      <dgm:prSet presAssocID="{FF65D0B7-1215-4D26-8D01-C1E7B37D5102}" presName="sibTrans" presStyleLbl="sibTrans2D1" presStyleIdx="0" presStyleCnt="0"/>
      <dgm:spPr/>
    </dgm:pt>
    <dgm:pt modelId="{04431506-EB25-41D1-83C5-76B9D375BB44}" type="pres">
      <dgm:prSet presAssocID="{77781092-C38D-4D83-932B-21EA554651EC}" presName="compNode" presStyleCnt="0"/>
      <dgm:spPr/>
    </dgm:pt>
    <dgm:pt modelId="{13E8D980-A9C8-4BDC-91D1-D3A32563A9B9}" type="pres">
      <dgm:prSet presAssocID="{77781092-C38D-4D83-932B-21EA554651EC}" presName="pictRect" presStyleLbl="revTx" presStyleIdx="4" presStyleCnt="6">
        <dgm:presLayoutVars>
          <dgm:chMax val="0"/>
          <dgm:bulletEnabled/>
        </dgm:presLayoutVars>
      </dgm:prSet>
      <dgm:spPr/>
    </dgm:pt>
    <dgm:pt modelId="{BD3A605D-677F-4260-ABAD-3E090653AAC3}" type="pres">
      <dgm:prSet presAssocID="{77781092-C38D-4D83-932B-21EA554651EC}" presName="textRect" presStyleLbl="revTx" presStyleIdx="5" presStyleCnt="6">
        <dgm:presLayoutVars>
          <dgm:bulletEnabled/>
        </dgm:presLayoutVars>
      </dgm:prSet>
      <dgm:spPr/>
    </dgm:pt>
  </dgm:ptLst>
  <dgm:cxnLst>
    <dgm:cxn modelId="{1CD85F01-D1D0-40EE-95BB-A24577C2BF26}" type="presOf" srcId="{124BFC97-C8A4-4BE5-A8BF-617ECB596C4E}" destId="{7F3E9B03-D1E4-40EA-AF2A-9BBE370E88F2}" srcOrd="0" destOrd="0" presId="urn:microsoft.com/office/officeart/2024/3/layout/hArchList1"/>
    <dgm:cxn modelId="{10A03C16-CFE8-4A08-BF94-A1C28132A297}" srcId="{FB435851-9459-4EDC-8CAE-8DF3F28EE903}" destId="{77781092-C38D-4D83-932B-21EA554651EC}" srcOrd="2" destOrd="0" parTransId="{BBAA6486-D7E8-4FE0-BA35-2E5C8920B645}" sibTransId="{ED892E16-833E-4C6E-9DD5-B711E1A6D1E4}"/>
    <dgm:cxn modelId="{A3934328-57ED-4E50-862F-E496EBA41D8A}" srcId="{77781092-C38D-4D83-932B-21EA554651EC}" destId="{2D34D447-9734-463D-8A9D-146C7BF3EA54}" srcOrd="0" destOrd="0" parTransId="{1E2DB81D-185D-415C-9316-8320A9E29E0D}" sibTransId="{984F8423-4B4D-4801-920D-68B0DA6E4A2F}"/>
    <dgm:cxn modelId="{3180BA5B-569E-4653-9EE4-ED24FB42EF78}" srcId="{AED064E6-F89A-4C16-B441-C37D9E78DF2A}" destId="{61E71EBF-7C61-487B-9C90-63FF792A3541}" srcOrd="0" destOrd="0" parTransId="{2F2891F5-DC5C-4151-A07D-A9D7ED85853E}" sibTransId="{DC657A46-2D06-4A32-AAD3-643B438E8980}"/>
    <dgm:cxn modelId="{7BB6635C-A99C-4F52-88C7-3E41AEDA64C3}" type="presOf" srcId="{12E43794-8F7B-4F2B-8D70-93262358FD00}" destId="{960F02D4-D969-411B-95E7-D1F725CA74BA}" srcOrd="0" destOrd="0" presId="urn:microsoft.com/office/officeart/2024/3/layout/hArchList1"/>
    <dgm:cxn modelId="{7E205D44-2B5A-4E0F-802F-A15A1AB7C13A}" type="presOf" srcId="{2D34D447-9734-463D-8A9D-146C7BF3EA54}" destId="{BD3A605D-677F-4260-ABAD-3E090653AAC3}" srcOrd="0" destOrd="0" presId="urn:microsoft.com/office/officeart/2024/3/layout/hArchList1"/>
    <dgm:cxn modelId="{22633048-5392-45A8-9D05-4FC7D86A1AC3}" type="presOf" srcId="{77781092-C38D-4D83-932B-21EA554651EC}" destId="{13E8D980-A9C8-4BDC-91D1-D3A32563A9B9}" srcOrd="0" destOrd="0" presId="urn:microsoft.com/office/officeart/2024/3/layout/hArchList1"/>
    <dgm:cxn modelId="{0E1C7569-19B3-4E8A-9C8E-AD76732C824D}" type="presOf" srcId="{FF65D0B7-1215-4D26-8D01-C1E7B37D5102}" destId="{AAE50721-7521-4FAA-9E1D-D2651B9E8238}" srcOrd="0" destOrd="0" presId="urn:microsoft.com/office/officeart/2024/3/layout/hArchList1"/>
    <dgm:cxn modelId="{B995FA73-9FDC-483A-BF69-2AB8E66952E1}" type="presOf" srcId="{61E71EBF-7C61-487B-9C90-63FF792A3541}" destId="{AB94E6C2-2489-430E-AA8D-69851F57C05F}" srcOrd="0" destOrd="0" presId="urn:microsoft.com/office/officeart/2024/3/layout/hArchList1"/>
    <dgm:cxn modelId="{2B737883-D3F6-453B-A794-FDE89B64CB1A}" srcId="{124BFC97-C8A4-4BE5-A8BF-617ECB596C4E}" destId="{2EC3DBCA-56D9-43F8-A87E-8627FD9053DE}" srcOrd="0" destOrd="0" parTransId="{30B790CE-BD8B-43B9-884E-2B36D4495594}" sibTransId="{CE867E84-F595-4295-984C-9B34A0E0109D}"/>
    <dgm:cxn modelId="{879BE795-4E69-48C8-92CD-7498004FE63F}" type="presOf" srcId="{FB435851-9459-4EDC-8CAE-8DF3F28EE903}" destId="{4DCB8DE8-8AA7-4B48-B361-09227A6BA9D4}" srcOrd="0" destOrd="0" presId="urn:microsoft.com/office/officeart/2024/3/layout/hArchList1"/>
    <dgm:cxn modelId="{F035B298-5FDB-474D-B957-2F6057DA5F79}" type="presOf" srcId="{AED064E6-F89A-4C16-B441-C37D9E78DF2A}" destId="{6D4915D2-2C66-492D-8704-DEF3D5119058}" srcOrd="0" destOrd="0" presId="urn:microsoft.com/office/officeart/2024/3/layout/hArchList1"/>
    <dgm:cxn modelId="{EE1657A4-FBCC-4813-8D63-AB23B3838459}" srcId="{FB435851-9459-4EDC-8CAE-8DF3F28EE903}" destId="{124BFC97-C8A4-4BE5-A8BF-617ECB596C4E}" srcOrd="1" destOrd="0" parTransId="{06540C0D-D11A-4546-94AE-F95BABFF2EA4}" sibTransId="{FF65D0B7-1215-4D26-8D01-C1E7B37D5102}"/>
    <dgm:cxn modelId="{A71A86C5-0DA6-4578-905A-EA28E44A74DF}" srcId="{FB435851-9459-4EDC-8CAE-8DF3F28EE903}" destId="{AED064E6-F89A-4C16-B441-C37D9E78DF2A}" srcOrd="0" destOrd="0" parTransId="{5D483F07-51F6-4C76-AADA-7C8919C85284}" sibTransId="{12E43794-8F7B-4F2B-8D70-93262358FD00}"/>
    <dgm:cxn modelId="{2CDFC2CA-4DCC-41EE-9859-590218BC2B5F}" type="presOf" srcId="{2EC3DBCA-56D9-43F8-A87E-8627FD9053DE}" destId="{79920DD3-AC23-4B98-B723-889EBBABAB42}" srcOrd="0" destOrd="0" presId="urn:microsoft.com/office/officeart/2024/3/layout/hArchList1"/>
    <dgm:cxn modelId="{4A20D320-75CC-4D88-83D5-5926CB4CF5DE}" type="presParOf" srcId="{4DCB8DE8-8AA7-4B48-B361-09227A6BA9D4}" destId="{BF323AAE-AFC0-4DB6-B859-8FA8DCCFD47F}" srcOrd="0" destOrd="0" presId="urn:microsoft.com/office/officeart/2024/3/layout/hArchList1"/>
    <dgm:cxn modelId="{0412EF0B-1A55-4F36-B57B-24CDC4CB6BB4}" type="presParOf" srcId="{BF323AAE-AFC0-4DB6-B859-8FA8DCCFD47F}" destId="{6D4915D2-2C66-492D-8704-DEF3D5119058}" srcOrd="0" destOrd="0" presId="urn:microsoft.com/office/officeart/2024/3/layout/hArchList1"/>
    <dgm:cxn modelId="{09BBF2AA-4D1C-43B1-8B86-76D0B7EDB8F7}" type="presParOf" srcId="{BF323AAE-AFC0-4DB6-B859-8FA8DCCFD47F}" destId="{AB94E6C2-2489-430E-AA8D-69851F57C05F}" srcOrd="1" destOrd="0" presId="urn:microsoft.com/office/officeart/2024/3/layout/hArchList1"/>
    <dgm:cxn modelId="{4E2137EC-759B-4203-A361-E38E9EDAC6FF}" type="presParOf" srcId="{4DCB8DE8-8AA7-4B48-B361-09227A6BA9D4}" destId="{960F02D4-D969-411B-95E7-D1F725CA74BA}" srcOrd="1" destOrd="0" presId="urn:microsoft.com/office/officeart/2024/3/layout/hArchList1"/>
    <dgm:cxn modelId="{BA348BEE-3D47-49D0-93E8-85F9DD155939}" type="presParOf" srcId="{4DCB8DE8-8AA7-4B48-B361-09227A6BA9D4}" destId="{27AEDB39-67F6-4A41-8AF2-C7BCD8C38EDF}" srcOrd="2" destOrd="0" presId="urn:microsoft.com/office/officeart/2024/3/layout/hArchList1"/>
    <dgm:cxn modelId="{45533E63-4C28-4B32-A1AB-8F73CDDF308E}" type="presParOf" srcId="{27AEDB39-67F6-4A41-8AF2-C7BCD8C38EDF}" destId="{7F3E9B03-D1E4-40EA-AF2A-9BBE370E88F2}" srcOrd="0" destOrd="0" presId="urn:microsoft.com/office/officeart/2024/3/layout/hArchList1"/>
    <dgm:cxn modelId="{CEE1F658-4D20-49FF-A54C-1B628FD2E6C0}" type="presParOf" srcId="{27AEDB39-67F6-4A41-8AF2-C7BCD8C38EDF}" destId="{79920DD3-AC23-4B98-B723-889EBBABAB42}" srcOrd="1" destOrd="0" presId="urn:microsoft.com/office/officeart/2024/3/layout/hArchList1"/>
    <dgm:cxn modelId="{4000077A-C738-481A-B995-3A65FF8BC40A}" type="presParOf" srcId="{4DCB8DE8-8AA7-4B48-B361-09227A6BA9D4}" destId="{AAE50721-7521-4FAA-9E1D-D2651B9E8238}" srcOrd="3" destOrd="0" presId="urn:microsoft.com/office/officeart/2024/3/layout/hArchList1"/>
    <dgm:cxn modelId="{9AF26E1E-7CAF-490A-8466-D83B48F4FB44}" type="presParOf" srcId="{4DCB8DE8-8AA7-4B48-B361-09227A6BA9D4}" destId="{04431506-EB25-41D1-83C5-76B9D375BB44}" srcOrd="4" destOrd="0" presId="urn:microsoft.com/office/officeart/2024/3/layout/hArchList1"/>
    <dgm:cxn modelId="{1DBF1498-43A7-41D9-B0F7-64E8445C2DD8}" type="presParOf" srcId="{04431506-EB25-41D1-83C5-76B9D375BB44}" destId="{13E8D980-A9C8-4BDC-91D1-D3A32563A9B9}" srcOrd="0" destOrd="0" presId="urn:microsoft.com/office/officeart/2024/3/layout/hArchList1"/>
    <dgm:cxn modelId="{9D626896-98B1-4462-B286-B087544C3DBB}" type="presParOf" srcId="{04431506-EB25-41D1-83C5-76B9D375BB44}" destId="{BD3A605D-677F-4260-ABAD-3E090653AAC3}"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4915D2-2C66-492D-8704-DEF3D5119058}">
      <dsp:nvSpPr>
        <dsp:cNvPr id="0" name=""/>
        <dsp:cNvSpPr/>
      </dsp:nvSpPr>
      <dsp:spPr>
        <a:xfrm>
          <a:off x="0" y="0"/>
          <a:ext cx="3403282" cy="624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Approccio coordinato e digitale</a:t>
          </a:r>
        </a:p>
      </dsp:txBody>
      <dsp:txXfrm>
        <a:off x="0" y="0"/>
        <a:ext cx="3403282" cy="624969"/>
      </dsp:txXfrm>
    </dsp:sp>
    <dsp:sp modelId="{AB94E6C2-2489-430E-AA8D-69851F57C05F}">
      <dsp:nvSpPr>
        <dsp:cNvPr id="0" name=""/>
        <dsp:cNvSpPr/>
      </dsp:nvSpPr>
      <dsp:spPr>
        <a:xfrm>
          <a:off x="0" y="624969"/>
          <a:ext cx="3403282" cy="18874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La gestione degli edifici giudiziari necessita di un coordinamento digitale per migliorare efficienza e trasparenza.</a:t>
          </a:r>
        </a:p>
      </dsp:txBody>
      <dsp:txXfrm>
        <a:off x="0" y="624969"/>
        <a:ext cx="3403282" cy="1887445"/>
      </dsp:txXfrm>
    </dsp:sp>
    <dsp:sp modelId="{7F3E9B03-D1E4-40EA-AF2A-9BBE370E88F2}">
      <dsp:nvSpPr>
        <dsp:cNvPr id="0" name=""/>
        <dsp:cNvSpPr/>
      </dsp:nvSpPr>
      <dsp:spPr>
        <a:xfrm>
          <a:off x="3743610" y="0"/>
          <a:ext cx="3403282" cy="624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Normative e sicurezza</a:t>
          </a:r>
        </a:p>
      </dsp:txBody>
      <dsp:txXfrm>
        <a:off x="3743610" y="0"/>
        <a:ext cx="3403282" cy="624969"/>
      </dsp:txXfrm>
    </dsp:sp>
    <dsp:sp modelId="{79920DD3-AC23-4B98-B723-889EBBABAB42}">
      <dsp:nvSpPr>
        <dsp:cNvPr id="0" name=""/>
        <dsp:cNvSpPr/>
      </dsp:nvSpPr>
      <dsp:spPr>
        <a:xfrm>
          <a:off x="3743610" y="624969"/>
          <a:ext cx="3403282" cy="18874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L'aderenza a normative rigorose garantisce sicurezza e conformità negli edifici giudiziari.</a:t>
          </a:r>
        </a:p>
      </dsp:txBody>
      <dsp:txXfrm>
        <a:off x="3743610" y="624969"/>
        <a:ext cx="3403282" cy="1887445"/>
      </dsp:txXfrm>
    </dsp:sp>
    <dsp:sp modelId="{13E8D980-A9C8-4BDC-91D1-D3A32563A9B9}">
      <dsp:nvSpPr>
        <dsp:cNvPr id="0" name=""/>
        <dsp:cNvSpPr/>
      </dsp:nvSpPr>
      <dsp:spPr>
        <a:xfrm>
          <a:off x="7487221" y="0"/>
          <a:ext cx="3403282" cy="624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Sistemi centralizzati e qualificazione</a:t>
          </a:r>
        </a:p>
      </dsp:txBody>
      <dsp:txXfrm>
        <a:off x="7487221" y="0"/>
        <a:ext cx="3403282" cy="624969"/>
      </dsp:txXfrm>
    </dsp:sp>
    <dsp:sp modelId="{BD3A605D-677F-4260-ABAD-3E090653AAC3}">
      <dsp:nvSpPr>
        <dsp:cNvPr id="0" name=""/>
        <dsp:cNvSpPr/>
      </dsp:nvSpPr>
      <dsp:spPr>
        <a:xfrm>
          <a:off x="7487221" y="624969"/>
          <a:ext cx="3403282" cy="18874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L'adozione di sistemi centralizzati e la qualificazione degli uffici sono essenziali per un servizio pubblico efficiente.</a:t>
          </a:r>
        </a:p>
      </dsp:txBody>
      <dsp:txXfrm>
        <a:off x="7487221" y="624969"/>
        <a:ext cx="3403282" cy="1887445"/>
      </dsp:txXfrm>
    </dsp:sp>
  </dsp:spTree>
</dsp:drawing>
</file>

<file path=ppt/diagrams/layout1.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57B5D-BA23-492C-B262-549CE6821E92}" type="datetimeFigureOut">
              <a:rPr lang="it-IT" smtClean="0"/>
              <a:t>26/11/2025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AE23A3-AD78-4F30-9823-EB3DACB9FF27}" type="slidenum">
              <a:rPr lang="it-IT" smtClean="0"/>
              <a:t>‹N›</a:t>
            </a:fld>
            <a:endParaRPr lang="it-IT"/>
          </a:p>
        </p:txBody>
      </p:sp>
    </p:spTree>
    <p:extLst>
      <p:ext uri="{BB962C8B-B14F-4D97-AF65-F5344CB8AC3E}">
        <p14:creationId xmlns:p14="http://schemas.microsoft.com/office/powerpoint/2010/main" val="893827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Il contenuto generato dall'IA potrebbe non essere corretto.
---
Questa presentazione esplora la gestione e la manutenzione degli edifici giudiziari, evidenziando i processi organizzativi, la centralizzazione delle spese, la sicurezza e le procedure di appalto. Approfondiremo le competenze, le normative di riferimento e le strategie di programmazione per garantire l'efficienza e la sicurezza degli immobili pubblici.
</a:t>
            </a:r>
          </a:p>
        </p:txBody>
      </p:sp>
      <p:sp>
        <p:nvSpPr>
          <p:cNvPr id="4" name="Segnaposto numero diapositiva 3"/>
          <p:cNvSpPr>
            <a:spLocks noGrp="1"/>
          </p:cNvSpPr>
          <p:nvPr>
            <p:ph type="sldNum" sz="quarter" idx="5"/>
          </p:nvPr>
        </p:nvSpPr>
        <p:spPr/>
        <p:txBody>
          <a:bodyPr/>
          <a:lstStyle/>
          <a:p>
            <a:fld id="{54083210-BDAF-4F1D-9B23-03ECC92F3CEE}" type="slidenum">
              <a:rPr lang="it-IT" smtClean="0"/>
              <a:t>1</a:t>
            </a:fld>
            <a:endParaRPr lang="it-IT"/>
          </a:p>
        </p:txBody>
      </p:sp>
    </p:spTree>
    <p:extLst>
      <p:ext uri="{BB962C8B-B14F-4D97-AF65-F5344CB8AC3E}">
        <p14:creationId xmlns:p14="http://schemas.microsoft.com/office/powerpoint/2010/main" val="11068339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Il ruolo del Sistema Accentrato delle Manutenzioni (Manutentore Unico)
Gli interventi normativi sopra richiamati hanno comportato anche l’estensione agli edifici giudiziari del Sistema accentrato delle manutenzioni della pubblica amministrazione (Manutentore Unico), introdotto dall’articolo 12 del D.L. 6 luglio 2011, n. 98, convertito con modificazioni dalla legge 15 luglio 2011, n. 111, e disciplinato dal Decreto interministeriale 8 ottobre 2012.
Tale sistema, finalizzato a garantire una gestione unitaria, trasparente ed economicamente efficiente dei fabbisogni manutentivi, è stato successivamente aggiornato dall’articolo 9 del D.L. 13 giugno 2022, n. 68, per rendere più celere l’esecuzione degli interventi, consentendo alle amministrazioni di operare direttamente per lavori di importo inferiore a 100.000 euro.</a:t>
            </a:r>
          </a:p>
        </p:txBody>
      </p:sp>
      <p:sp>
        <p:nvSpPr>
          <p:cNvPr id="4" name="Segnaposto numero diapositiva 3"/>
          <p:cNvSpPr>
            <a:spLocks noGrp="1"/>
          </p:cNvSpPr>
          <p:nvPr>
            <p:ph type="sldNum" sz="quarter" idx="5"/>
          </p:nvPr>
        </p:nvSpPr>
        <p:spPr/>
        <p:txBody>
          <a:bodyPr/>
          <a:lstStyle/>
          <a:p>
            <a:fld id="{54083210-BDAF-4F1D-9B23-03ECC92F3CEE}" type="slidenum">
              <a:rPr lang="it-IT" smtClean="0"/>
              <a:t>10</a:t>
            </a:fld>
            <a:endParaRPr lang="it-IT"/>
          </a:p>
        </p:txBody>
      </p:sp>
    </p:spTree>
    <p:extLst>
      <p:ext uri="{BB962C8B-B14F-4D97-AF65-F5344CB8AC3E}">
        <p14:creationId xmlns:p14="http://schemas.microsoft.com/office/powerpoint/2010/main" val="584300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Ambiti soggettivi e oggettivi del Manutentore Unico, Competenze tra Ministero della Giustizia e Manutentore Unico, Esclusioni dal sistema accentrato e casi particolari</a:t>
            </a:r>
          </a:p>
        </p:txBody>
      </p:sp>
      <p:sp>
        <p:nvSpPr>
          <p:cNvPr id="4" name="Segnaposto numero diapositiva 3"/>
          <p:cNvSpPr>
            <a:spLocks noGrp="1"/>
          </p:cNvSpPr>
          <p:nvPr>
            <p:ph type="sldNum" sz="quarter" idx="5"/>
          </p:nvPr>
        </p:nvSpPr>
        <p:spPr/>
        <p:txBody>
          <a:bodyPr/>
          <a:lstStyle/>
          <a:p>
            <a:fld id="{54083210-BDAF-4F1D-9B23-03ECC92F3CEE}" type="slidenum">
              <a:rPr lang="it-IT" smtClean="0"/>
              <a:t>11</a:t>
            </a:fld>
            <a:endParaRPr lang="it-IT"/>
          </a:p>
        </p:txBody>
      </p:sp>
    </p:spTree>
    <p:extLst>
      <p:ext uri="{BB962C8B-B14F-4D97-AF65-F5344CB8AC3E}">
        <p14:creationId xmlns:p14="http://schemas.microsoft.com/office/powerpoint/2010/main" val="2153283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Ambito soggettivo e oggettivo di applicazione
Rientrano nel perimetro soggettivo del Manutentore Unico, ai sensi dell’articolo 12, comma 2, del D.L. 98/2011, le Amministrazioni dello Stato di cui all’articolo 1, comma 2, del D.Lgs. 30 marzo 2001, n. 165, tra le quali il Ministero della Giustizia, per gli immobili che ospitano gli uffici giudiziari e le relative strutture amministrative.
Sono invece esclusi dal sistema gli immobili in uso al Ministero della Difesa, al Ministero della Cultura, al Ministero degli Affari Esteri (per quelli siti all’estero), agli istituti penitenziari, agli organi costituzionali (Presidenza della Repubblica, Camera dei deputati, Senato della Repubblica, Corte costituzionale), agli organi di rilievo costituzionale (CNEL, Consiglio di Stato, Corte dei conti, Consiglio superiore della magistratura, Consiglio supremo di difesa) e alle amministrazioni non statali (università, enti di ricerca, enti parco, enti pubblici economici, camere di commercio).
Rientrano invece nel perimetro oggettivo del sistema accentrato, ai sensi dell’articolo 3, comma 1, lettere a), b), c) e d) del D.P.R. 6 giugno 2001, n. 380 (Testo Unico dell’Edilizia), gli interventi di manutenzione ordinaria e straordinaria, di restauro e risanamento conservativo e di ristrutturazione edilizia sugli immobili dello Stato o utilizzati da amministrazioni statali.</a:t>
            </a:r>
          </a:p>
        </p:txBody>
      </p:sp>
      <p:sp>
        <p:nvSpPr>
          <p:cNvPr id="4" name="Segnaposto numero diapositiva 3"/>
          <p:cNvSpPr>
            <a:spLocks noGrp="1"/>
          </p:cNvSpPr>
          <p:nvPr>
            <p:ph type="sldNum" sz="quarter" idx="5"/>
          </p:nvPr>
        </p:nvSpPr>
        <p:spPr/>
        <p:txBody>
          <a:bodyPr/>
          <a:lstStyle/>
          <a:p>
            <a:fld id="{54083210-BDAF-4F1D-9B23-03ECC92F3CEE}" type="slidenum">
              <a:rPr lang="it-IT" smtClean="0"/>
              <a:t>12</a:t>
            </a:fld>
            <a:endParaRPr lang="it-IT"/>
          </a:p>
        </p:txBody>
      </p:sp>
    </p:spTree>
    <p:extLst>
      <p:ext uri="{BB962C8B-B14F-4D97-AF65-F5344CB8AC3E}">
        <p14:creationId xmlns:p14="http://schemas.microsoft.com/office/powerpoint/2010/main" val="1365116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Ripartizione delle competenze tra Ministero della Giustizia e Manutentore Unico
Il Ministero della Giustizia, quale amministrazione utilizzatrice, esegue direttamente gli interventi di manutenzione ordinaria e straordinaria di importo inferiore a 100.000 euro, ai sensi dell’articolo 9 del D.L. 68/2022, nonché i lavori di piccola manutenzione edile di importo inferiore a 5.000 euro, che restano esclusi dal sistema accentrato ma devono essere comunicati tramite il PortalePa – RATIO, piattaforma nazionale del Sistema Accentrato delle Manutenzioni.</a:t>
            </a:r>
          </a:p>
          <a:p>
            <a:r>
              <a:rPr lang="it-IT"/>
              <a:t>
Restano altresì di competenza del Ministero gli interventi indifferibili e urgenti (guasti improvvisi) ai sensi del comma 2, lettera d), dell’articolo 12 del D.L. 98/2011, nonché quelli relativi agli obblighi del datore di lavoro in materia di sicurezza (D.Lgs. 9 aprile 2008, n. 81), 
Gli interventi più complessi e di maggiore importo sono invece di competenza del Manutentore Unico, costituito dall’Agenzia del Demanio (decisore di spesa e centrale di committenza) e dai Provveditorati interregionali alle opere pubbliche (gestori tecnici).</a:t>
            </a:r>
          </a:p>
          <a:p>
            <a:r>
              <a:rPr lang="it-IT"/>
              <a:t>
In particolare:
</a:t>
            </a:r>
          </a:p>
          <a:p>
            <a:r>
              <a:rPr lang="it-IT"/>
              <a:t>
l’Agenzia del Demanio elabora i piani triennali e annuali della spesa manutentiva, seleziona gli operatori economici tramite Accordi Quadro e agisce come stazione appaltante per gli interventi individuati;
</a:t>
            </a:r>
          </a:p>
          <a:p>
            <a:r>
              <a:rPr lang="it-IT"/>
              <a:t>
i Provveditorati alle opere pubbliche procedono alla validazione tecnica dei fabbisogni, all’assegnazione delle priorità e alla direzione tecnica dei lavori di importo pari o superiore a 100.000 euro, oltre a fornire attività di consulenza e tutoraggio alle amministrazioni per gli interventi minori.</a:t>
            </a:r>
          </a:p>
        </p:txBody>
      </p:sp>
      <p:sp>
        <p:nvSpPr>
          <p:cNvPr id="4" name="Segnaposto numero diapositiva 3"/>
          <p:cNvSpPr>
            <a:spLocks noGrp="1"/>
          </p:cNvSpPr>
          <p:nvPr>
            <p:ph type="sldNum" sz="quarter" idx="5"/>
          </p:nvPr>
        </p:nvSpPr>
        <p:spPr/>
        <p:txBody>
          <a:bodyPr/>
          <a:lstStyle/>
          <a:p>
            <a:fld id="{54083210-BDAF-4F1D-9B23-03ECC92F3CEE}" type="slidenum">
              <a:rPr lang="it-IT" smtClean="0"/>
              <a:t>13</a:t>
            </a:fld>
            <a:endParaRPr lang="it-IT"/>
          </a:p>
        </p:txBody>
      </p:sp>
    </p:spTree>
    <p:extLst>
      <p:ext uri="{BB962C8B-B14F-4D97-AF65-F5344CB8AC3E}">
        <p14:creationId xmlns:p14="http://schemas.microsoft.com/office/powerpoint/2010/main" val="2684483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Il Sistema accentrato delle manutenzioni, istituito dal D.L. 98/2011 e successivamente aggiornato, attribuisce pertanto al Ministero della Giustizia la responsabilità diretta dei lavori di modesto importo, garantendo al contempo il coordinamento centrale e la gestione unitaria degli interventi più rilevanti tramite l’Agenzia del Demanio e i Provveditorati alle opere pubbliche.
Le decisioni di spesa relative agli interventi manutentivi sugli immobili giudiziari di maggior rilievo sono assunte dall’Agenzia del Demanio, sulla base delle validazioni tecniche e delle priorità definite dai Provveditorati, nei limiti delle risorse disponibili.
Nel dettaglio le esclusioni, previste dall’articolo 12 del D.L. 98/2011 e dal Decreto interministeriale 8 ottobre 2012, riguardano: 
</a:t>
            </a:r>
          </a:p>
          <a:p>
            <a:r>
              <a:rPr lang="it-IT"/>
              <a:t>
nuove costruzioni e ampliamenti;
</a:t>
            </a:r>
          </a:p>
          <a:p>
            <a:r>
              <a:rPr lang="it-IT"/>
              <a:t>
piccola manutenzione, ai sensi dell’art. 12, comma 2, lettera d), D.L. 98/2011, da eseguire direttamente dalle amministrazioni utilizzatrici;
</a:t>
            </a:r>
          </a:p>
          <a:p>
            <a:r>
              <a:rPr lang="it-IT"/>
              <a:t>
servizi di manutenzione periodica e contratti di Global Service o Facility Management, salvo che comprendano lavori edilizi programmabili;
</a:t>
            </a:r>
          </a:p>
          <a:p>
            <a:r>
              <a:rPr lang="it-IT"/>
              <a:t>
interventi di piccola manutenzione ciascuno inferiore a € 5.000 (IVA esclusa), la cui spesa complessiva annuale deve essere comunicata preventivamente nel PTIM e successivamente, a consuntivo, nel SIM;
</a:t>
            </a:r>
          </a:p>
          <a:p>
            <a:r>
              <a:rPr lang="it-IT"/>
              <a:t>
Interventi di somma urgenza, ai sensi dell’art. 140, comma 1, del D.Lgs. 36/2023;
</a:t>
            </a:r>
          </a:p>
          <a:p>
            <a:r>
              <a:rPr lang="it-IT"/>
              <a:t>
immobili appartenenti ai fondi immobiliari pubblici (FIP e P1), per i quali il Sistema si applica solo alla manutenzione ordinaria; 
</a:t>
            </a:r>
          </a:p>
          <a:p>
            <a:r>
              <a:rPr lang="it-IT"/>
              <a:t>
interventi finanziati con fondi speciali o dedicati, non inclusi nella programmazione generale;
</a:t>
            </a:r>
          </a:p>
          <a:p>
            <a:r>
              <a:rPr lang="it-IT"/>
              <a:t>
interventi di adeguamento alla normativa sulla sicurezza (D.Lgs. 81/2008); 
</a:t>
            </a:r>
          </a:p>
          <a:p>
            <a:r>
              <a:rPr lang="it-IT"/>
              <a:t>
indagini di vulnerabilità sismica, escluse in quanto obblighi del datore di lavoro, mentre gli eventuali interventi di miglioramento o adeguamento successivi rientrano nel Sistema.</a:t>
            </a:r>
          </a:p>
        </p:txBody>
      </p:sp>
      <p:sp>
        <p:nvSpPr>
          <p:cNvPr id="4" name="Segnaposto numero diapositiva 3"/>
          <p:cNvSpPr>
            <a:spLocks noGrp="1"/>
          </p:cNvSpPr>
          <p:nvPr>
            <p:ph type="sldNum" sz="quarter" idx="5"/>
          </p:nvPr>
        </p:nvSpPr>
        <p:spPr/>
        <p:txBody>
          <a:bodyPr/>
          <a:lstStyle/>
          <a:p>
            <a:fld id="{54083210-BDAF-4F1D-9B23-03ECC92F3CEE}" type="slidenum">
              <a:rPr lang="it-IT" smtClean="0"/>
              <a:t>14</a:t>
            </a:fld>
            <a:endParaRPr lang="it-IT"/>
          </a:p>
        </p:txBody>
      </p:sp>
    </p:spTree>
    <p:extLst>
      <p:ext uri="{BB962C8B-B14F-4D97-AF65-F5344CB8AC3E}">
        <p14:creationId xmlns:p14="http://schemas.microsoft.com/office/powerpoint/2010/main" val="2766095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Interventi di somma urgenza: disciplina e procedure, Ruoli e responsabilità nella gestione delle emergenze, Affidamento, controlli e limiti della somma urgenza</a:t>
            </a:r>
          </a:p>
        </p:txBody>
      </p:sp>
      <p:sp>
        <p:nvSpPr>
          <p:cNvPr id="4" name="Segnaposto numero diapositiva 3"/>
          <p:cNvSpPr>
            <a:spLocks noGrp="1"/>
          </p:cNvSpPr>
          <p:nvPr>
            <p:ph type="sldNum" sz="quarter" idx="5"/>
          </p:nvPr>
        </p:nvSpPr>
        <p:spPr/>
        <p:txBody>
          <a:bodyPr/>
          <a:lstStyle/>
          <a:p>
            <a:fld id="{54083210-BDAF-4F1D-9B23-03ECC92F3CEE}" type="slidenum">
              <a:rPr lang="it-IT" smtClean="0"/>
              <a:t>15</a:t>
            </a:fld>
            <a:endParaRPr lang="it-IT"/>
          </a:p>
        </p:txBody>
      </p:sp>
    </p:spTree>
    <p:extLst>
      <p:ext uri="{BB962C8B-B14F-4D97-AF65-F5344CB8AC3E}">
        <p14:creationId xmlns:p14="http://schemas.microsoft.com/office/powerpoint/2010/main" val="355408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Interventi di Somma Urgenza (Art. 140 D. Lgs. 36/2023)
</a:t>
            </a:r>
          </a:p>
          <a:p>
            <a:r>
              <a:rPr lang="it-IT"/>
              <a:t>
Gli interventi di somma urgenza, disciplinati dall’articolo 140 del decreto legislativo 31 marzo 2023, n. 36, costituiscono una procedura eccezionale e derogatoria rispetto alle ordinarie modalità di affidamento dei lavori pubblici e non rientra nell’ambito di operatività del “manutentore unico”. 
</a:t>
            </a:r>
          </a:p>
          <a:p>
            <a:r>
              <a:rPr lang="it-IT"/>
              <a:t>
Essa può essere attivata esclusivamente in presenza di eventi imprevisti o imprevedibili che determinano, o fanno ragionevolmente temere, un danno grave e imminente per l’incolumità pubblica o privata e che non consentono alcun indugio.
</a:t>
            </a:r>
          </a:p>
          <a:p>
            <a:r>
              <a:rPr lang="it-IT"/>
              <a:t>
Si tratta, dunque, di situazioni in cui l’amministrazione deve poter intervenire senza ritardo per rimuovere o contenere il pericolo, assicurando allo stesso tempo la successiva regolarizzazione amministrativa e contabile delle attività svolte.
</a:t>
            </a:r>
          </a:p>
          <a:p>
            <a:r>
              <a:rPr lang="it-IT"/>
              <a:t>
I casi tipici riguardano crolli o cedimenti strutturali, infiltrazioni e allagamenti, malfunzionamenti gravi di impianti elettrici o termici, presenza di materiali pericolosi, o eventi naturali e accidentali che compromettano la stabilità e la sicurezza degli edifici giudiziari.</a:t>
            </a:r>
          </a:p>
        </p:txBody>
      </p:sp>
      <p:sp>
        <p:nvSpPr>
          <p:cNvPr id="4" name="Segnaposto numero diapositiva 3"/>
          <p:cNvSpPr>
            <a:spLocks noGrp="1"/>
          </p:cNvSpPr>
          <p:nvPr>
            <p:ph type="sldNum" sz="quarter" idx="5"/>
          </p:nvPr>
        </p:nvSpPr>
        <p:spPr/>
        <p:txBody>
          <a:bodyPr/>
          <a:lstStyle/>
          <a:p>
            <a:fld id="{54083210-BDAF-4F1D-9B23-03ECC92F3CEE}" type="slidenum">
              <a:rPr lang="it-IT" smtClean="0"/>
              <a:t>16</a:t>
            </a:fld>
            <a:endParaRPr lang="it-IT"/>
          </a:p>
        </p:txBody>
      </p:sp>
    </p:spTree>
    <p:extLst>
      <p:ext uri="{BB962C8B-B14F-4D97-AF65-F5344CB8AC3E}">
        <p14:creationId xmlns:p14="http://schemas.microsoft.com/office/powerpoint/2010/main" val="3714003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La necessità di un intervento in somma urgenza può essere rilevata da qualunque soggetto presente nei locali dell’amministrazione giudiziaria. La segnalazione può provenire dai lavoratori o dai preposti, che ai sensi degli articoli 19 e 20 del D.Lgs. 81/2008 sono tenuti a informare tempestivamente il dirigente o il datore di lavoro di ogni condizione che possa costituire pericolo per la sicurezza. Anche il Responsabile del Servizio di Prevenzione e Protezione (RSPP), nell’ambito delle proprie funzioni di consulenza e vigilanza, è tenuto a comunicare immediatamente al datore di lavoro o al dirigente competente la presenza di situazioni di rischio grave e immediato.
</a:t>
            </a:r>
          </a:p>
          <a:p>
            <a:r>
              <a:rPr lang="it-IT"/>
              <a:t>
Ricevuta la segnalazione, il dirigente giudiziario, quale datore di lavoro, valuta la gravità della situazione con il supporto del RSPP e del dirigente amministrativo, adottando le prime misure di tutela (quali la delimitazione delle aree pericolose o la sospensione temporanea delle attività) e informando immediatamente il Responsabile Unico del Progetto (RUP) o il tecnico dell’amministrazione competente.
</a:t>
            </a:r>
          </a:p>
          <a:p>
            <a:r>
              <a:rPr lang="it-IT"/>
              <a:t>
L’articolo 140 del D.Lgs. 36/2023 stabilisce che il RUP o altro tecnico dell’amministrazione competente può disporre l’immediata esecuzione dei lavori strettamente necessari per rimuovere lo stato di pericolo, entro il limite massimo di € 500.000.
</a:t>
            </a:r>
          </a:p>
          <a:p>
            <a:r>
              <a:rPr lang="it-IT"/>
              <a:t>
Nel settore giustizia, i tecnici competenti dipendono funzionalmente ordinariamente alla Direzione Generale Risorse Materiali e Tecnologie (DG RMT) del Ministero della Giustizia o al Provveditorato Interregionale alle Opere Pubbliche del Ministero delle infrastrutture territorialmente competente. Entrambe le strutture operano in coordinamento, secondo le linee definite dal sistema accentrato di manutenzione, e individuano referenti tecnici per ciascun complesso giudiziario.
</a:t>
            </a:r>
          </a:p>
          <a:p>
            <a:r>
              <a:rPr lang="it-IT"/>
              <a:t>
Quando, tuttavia, l’urgenza non consente di contattare tempestivamente tali strutture, il dirigente giudiziario, d’intesa con il dirigente amministrativo e previa comunicazione alla DG RMT, può incaricare provvisoriamente un tecnico disponibile presso l’amministrazione, purché in possesso di adeguata qualificazione professionale.</a:t>
            </a:r>
          </a:p>
        </p:txBody>
      </p:sp>
      <p:sp>
        <p:nvSpPr>
          <p:cNvPr id="4" name="Segnaposto numero diapositiva 3"/>
          <p:cNvSpPr>
            <a:spLocks noGrp="1"/>
          </p:cNvSpPr>
          <p:nvPr>
            <p:ph type="sldNum" sz="quarter" idx="5"/>
          </p:nvPr>
        </p:nvSpPr>
        <p:spPr/>
        <p:txBody>
          <a:bodyPr/>
          <a:lstStyle/>
          <a:p>
            <a:fld id="{54083210-BDAF-4F1D-9B23-03ECC92F3CEE}" type="slidenum">
              <a:rPr lang="it-IT" smtClean="0"/>
              <a:t>17</a:t>
            </a:fld>
            <a:endParaRPr lang="it-IT"/>
          </a:p>
        </p:txBody>
      </p:sp>
    </p:spTree>
    <p:extLst>
      <p:ext uri="{BB962C8B-B14F-4D97-AF65-F5344CB8AC3E}">
        <p14:creationId xmlns:p14="http://schemas.microsoft.com/office/powerpoint/2010/main" val="37762962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Contestualmente all’avvio dei lavori, il RUP o il tecnico incaricato redige il verbale di somma urgenza, che descrive le cause dell’evento, le circostanze che rendono necessario l’intervento e la tipologia delle opere da eseguire. Il corrispettivo dei lavori è stabilito di norma in via consensuale con l’impresa esecutrice; in mancanza di accordo, può essere imposto sulla base dei prezzari ufficiali ridotti del 20%.
</a:t>
            </a:r>
          </a:p>
          <a:p>
            <a:r>
              <a:rPr lang="it-IT"/>
              <a:t>
Entro dieci giorni dall’ordine di esecuzione, il RUP o il tecnico dell’amministrazione deve predisporre una perizia giustificativa, da trasmettere insieme al verbale alla stazione appaltante per l’approvazione e la copertura della spesa. L’intervento può proseguire solo per il tempo strettamente necessario alla rimozione del pericolo e, comunque, non oltre quindici giorni dall’insorgere dell’evento, salvo dichiarazione formale di stato di emergenza.
</a:t>
            </a:r>
          </a:p>
          <a:p>
            <a:r>
              <a:rPr lang="it-IT"/>
              <a:t>
Al termine delle operazioni, la stazione appaltante deve pubblicare sul proprio sito istituzionale gli atti relativi all’affidamento, motivando l’impossibilità di ricorrere alle procedure ordinarie, e trasmettere la documentazione all’ANAC per i controlli di competenza, conformemente al Comunicato del Presidente ANAC del 19 settembre 2023.
</a:t>
            </a:r>
          </a:p>
          <a:p>
            <a:r>
              <a:rPr lang="it-IT"/>
              <a:t>
L’ANAC ha più volte precisato che l’istituto della somma urgenza ha carattere rigorosamente derogatorio e può essere utilizzato solo in presenza di un evento effettivamente imprevisto o imprevedibile, idoneo a causare un pericolo concreto e immediato per l’incolumità pubblica o privata.
</a:t>
            </a:r>
          </a:p>
          <a:p>
            <a:r>
              <a:rPr lang="it-IT"/>
              <a:t>
Non è legittimo, secondo la giurisprudenza e la prassi dell’Autorità, il ricorso alla somma urgenza per interventi di manutenzione ordinaria o programmabile, né per situazioni determinate da mancata manutenzione o inerzia amministrativa (cfr. Atto del Presidente ANAC, fasc. 3701/2024).
</a:t>
            </a:r>
          </a:p>
          <a:p>
            <a:r>
              <a:rPr lang="it-IT"/>
              <a:t>
In merito all’affidamento di incarichi tecnici esterni, l’ANAC ha chiarito, con il Comunicato del 19 aprile 2023, che la stazione appaltante può ricorrere a professionisti esterni solo in assenza di competenze adeguate all’interno dell’amministrazione, ferma restando la responsabilità del RUP, che deve essere individuato tra i dipendenti pubblici. In ogni caso, l’affidamento deve essere adeguatamente motivato, tracciato e sottoposto ai successivi controlli, al pari di qualsiasi altro affidamento in somma urgenza.
</a:t>
            </a:r>
          </a:p>
          <a:p>
            <a:r>
              <a:rPr lang="it-IT"/>
              <a:t>
Infine, la verifica del possesso dei requisiti dell’operatore economico o del professionista affidatario, anche se posticipata rispetto all’affidamento, non può essere omessa: la sua mancanza rende illegittimo l’affidamento e può comportare responsabilità amministrativa.</a:t>
            </a:r>
          </a:p>
        </p:txBody>
      </p:sp>
      <p:sp>
        <p:nvSpPr>
          <p:cNvPr id="4" name="Segnaposto numero diapositiva 3"/>
          <p:cNvSpPr>
            <a:spLocks noGrp="1"/>
          </p:cNvSpPr>
          <p:nvPr>
            <p:ph type="sldNum" sz="quarter" idx="5"/>
          </p:nvPr>
        </p:nvSpPr>
        <p:spPr/>
        <p:txBody>
          <a:bodyPr/>
          <a:lstStyle/>
          <a:p>
            <a:fld id="{54083210-BDAF-4F1D-9B23-03ECC92F3CEE}" type="slidenum">
              <a:rPr lang="it-IT" smtClean="0"/>
              <a:t>18</a:t>
            </a:fld>
            <a:endParaRPr lang="it-IT"/>
          </a:p>
        </p:txBody>
      </p:sp>
    </p:spTree>
    <p:extLst>
      <p:ext uri="{BB962C8B-B14F-4D97-AF65-F5344CB8AC3E}">
        <p14:creationId xmlns:p14="http://schemas.microsoft.com/office/powerpoint/2010/main" val="31900205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Obblighi e procedure per la sicurezza nei luoghi di lavoro, Documentazione, priorità e iter autorizzativo, Copertura finanziaria e conformità degli interventi</a:t>
            </a:r>
          </a:p>
        </p:txBody>
      </p:sp>
      <p:sp>
        <p:nvSpPr>
          <p:cNvPr id="4" name="Segnaposto numero diapositiva 3"/>
          <p:cNvSpPr>
            <a:spLocks noGrp="1"/>
          </p:cNvSpPr>
          <p:nvPr>
            <p:ph type="sldNum" sz="quarter" idx="5"/>
          </p:nvPr>
        </p:nvSpPr>
        <p:spPr/>
        <p:txBody>
          <a:bodyPr/>
          <a:lstStyle/>
          <a:p>
            <a:fld id="{54083210-BDAF-4F1D-9B23-03ECC92F3CEE}" type="slidenum">
              <a:rPr lang="it-IT" smtClean="0"/>
              <a:t>19</a:t>
            </a:fld>
            <a:endParaRPr lang="it-IT"/>
          </a:p>
        </p:txBody>
      </p:sp>
    </p:spTree>
    <p:extLst>
      <p:ext uri="{BB962C8B-B14F-4D97-AF65-F5344CB8AC3E}">
        <p14:creationId xmlns:p14="http://schemas.microsoft.com/office/powerpoint/2010/main" val="3230271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Esamineremo la gestione degli immobili giudiziari, la centralizzazione delle spese, la ripartizione delle competenze, la gestione delle urgenze, la sicurezza nei luoghi di lavoro, la programmazione degli interventi manutentivi, la qualificazione degli uffici giudiziari e le procedure di gara con strumenti digitali.</a:t>
            </a:r>
          </a:p>
        </p:txBody>
      </p:sp>
      <p:sp>
        <p:nvSpPr>
          <p:cNvPr id="4" name="Segnaposto numero diapositiva 3"/>
          <p:cNvSpPr>
            <a:spLocks noGrp="1"/>
          </p:cNvSpPr>
          <p:nvPr>
            <p:ph type="sldNum" sz="quarter" idx="5"/>
          </p:nvPr>
        </p:nvSpPr>
        <p:spPr/>
        <p:txBody>
          <a:bodyPr/>
          <a:lstStyle/>
          <a:p>
            <a:fld id="{54083210-BDAF-4F1D-9B23-03ECC92F3CEE}" type="slidenum">
              <a:rPr lang="it-IT" smtClean="0"/>
              <a:t>2</a:t>
            </a:fld>
            <a:endParaRPr lang="it-IT"/>
          </a:p>
        </p:txBody>
      </p:sp>
    </p:spTree>
    <p:extLst>
      <p:ext uri="{BB962C8B-B14F-4D97-AF65-F5344CB8AC3E}">
        <p14:creationId xmlns:p14="http://schemas.microsoft.com/office/powerpoint/2010/main" val="3626487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Interventi destinati all’adeguamento degli edifici giudiziari alle disposizioni del D.Lgs. 9 aprile 2008, n. 81
Gli interventi in materia di tutela della salute e della sicurezza nei luoghi di lavoro sono a carico delle Amministrazioni utilizzatrici e devono essere eseguiti direttamente da queste ultime. Tali attività non rientrano, infatti, nell’ambito operativo del Sistema Accentrato delle Manutenzioni (c.d. Manutentore Unico), ai sensi dell’articolo 12, comma 2, lettera d), del D.L. 6 luglio 2011, n. 98, convertito con modificazioni dalla legge 15 luglio 2011, n. 111, che esclude espressamente gli interventi la cui esecuzione sia indilazionabile e indispensabile per assicurare la funzionalità e la sicurezza degli edifici.
Per l’avvio delle procedure di appalto, l’ufficio giudiziario interessato deve inoltrare un’istanza formale alla Direzione Generale delle Risorse Materiali e delle Tecnologie (DGRMT), secondo le modalità operative indicate dalla stessa Direzione.</a:t>
            </a:r>
          </a:p>
        </p:txBody>
      </p:sp>
      <p:sp>
        <p:nvSpPr>
          <p:cNvPr id="4" name="Segnaposto numero diapositiva 3"/>
          <p:cNvSpPr>
            <a:spLocks noGrp="1"/>
          </p:cNvSpPr>
          <p:nvPr>
            <p:ph type="sldNum" sz="quarter" idx="5"/>
          </p:nvPr>
        </p:nvSpPr>
        <p:spPr/>
        <p:txBody>
          <a:bodyPr/>
          <a:lstStyle/>
          <a:p>
            <a:fld id="{54083210-BDAF-4F1D-9B23-03ECC92F3CEE}" type="slidenum">
              <a:rPr lang="it-IT" smtClean="0"/>
              <a:t>20</a:t>
            </a:fld>
            <a:endParaRPr lang="it-IT"/>
          </a:p>
        </p:txBody>
      </p:sp>
    </p:spTree>
    <p:extLst>
      <p:ext uri="{BB962C8B-B14F-4D97-AF65-F5344CB8AC3E}">
        <p14:creationId xmlns:p14="http://schemas.microsoft.com/office/powerpoint/2010/main" val="37321505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L’intervento deve derivare da formali prescrizioni del Responsabile del Servizio di Prevenzione e Protezione (RSPP) contenute nel Documento di Valutazione dei Rischi (DVR). Nei casi in cui non sia previsto l’obbligo di redigere il Piano di Sicurezza e Coordinamento (PSC) ai sensi del Titolo IV, Capo I, del D.Lgs. 81/2008, il progetto deve comunque includere un elaborato della sicurezza, inserito nel Progetto di Fattibilità Tecnico-Economica (PFTE) o nel Documento di Indirizzo alla Progettazione (DIP), redatto conformemente all’Allegato I.7. Tale elaborato deve riportare l’analisi del contesto ambientale, la descrizione dei rischi per la salute e la sicurezza dei lavoratori e la stima dei costi della sicurezza.
</a:t>
            </a:r>
          </a:p>
          <a:p>
            <a:r>
              <a:rPr lang="it-IT"/>
              <a:t>
Il costo della sicurezza, indicato nei documenti progettuali o nel PSC, costituisce una voce di spesa autonoma, non soggetta a ribasso d’asta nelle offerte delle imprese e parte integrante del quadro economico dell’intervento.
</a:t>
            </a:r>
          </a:p>
          <a:p>
            <a:r>
              <a:rPr lang="it-IT"/>
              <a:t>
In base all’articolo 4, comma 4, del D.Lgs. 81/2008, gli interventi finalizzati a garantire la sicurezza e la salubrità dei luoghi di lavoro devono essere prioritizzati dal Capo dell’Ufficio giudiziario, sulla base delle risultanze del DVR e delle indicazioni della DGRMT.
</a:t>
            </a:r>
          </a:p>
          <a:p>
            <a:r>
              <a:rPr lang="it-IT"/>
              <a:t>
Qualora venga individuata una situazione di rischio che richieda un intervento edile o impiantistico, il Capo dell’Ufficio chiede al RSPP di inserirla nel primo aggiornamento utile del DVR, se non già presente. Successivamente, formula una richiesta formale di autorizzazione alla DGRMT, specificando che si tratta di lavori da eseguire ai sensi del D.Lgs. 81/2008 o di interventi di manutenzione di importo inferiore a 100.000 euro.</a:t>
            </a:r>
          </a:p>
        </p:txBody>
      </p:sp>
      <p:sp>
        <p:nvSpPr>
          <p:cNvPr id="4" name="Segnaposto numero diapositiva 3"/>
          <p:cNvSpPr>
            <a:spLocks noGrp="1"/>
          </p:cNvSpPr>
          <p:nvPr>
            <p:ph type="sldNum" sz="quarter" idx="5"/>
          </p:nvPr>
        </p:nvSpPr>
        <p:spPr/>
        <p:txBody>
          <a:bodyPr/>
          <a:lstStyle/>
          <a:p>
            <a:fld id="{54083210-BDAF-4F1D-9B23-03ECC92F3CEE}" type="slidenum">
              <a:rPr lang="it-IT" smtClean="0"/>
              <a:t>21</a:t>
            </a:fld>
            <a:endParaRPr lang="it-IT"/>
          </a:p>
        </p:txBody>
      </p:sp>
    </p:spTree>
    <p:extLst>
      <p:ext uri="{BB962C8B-B14F-4D97-AF65-F5344CB8AC3E}">
        <p14:creationId xmlns:p14="http://schemas.microsoft.com/office/powerpoint/2010/main" val="4633809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L’istanza deve essere completa e documentata, includendo i brani del Documento Valutazione dei Rischi (DVR) e del Piano di Miglioramento (PMA) in cui il RSPP segnala la necessità dell’intervento, l’indice di priorità basato sul livello di rischio, la descrizione delle lavorazioni previste, la verifica di compatibilità con eventuali vincoli urbanistici o architettonici, la stima economica di massima, il cronoprogramma e una documentazione fotografica adeguata.
La DGRMT del Ministero della Giustizia assicura inizialmente la copertura finanziaria per la fase di progettazione. Solo dopo la verifica e la validazione dell’elaborato progettuale viene confermata la copertura economica per l’esecuzione dei lavori, garantendo la corretta programmazione tecnica e contabile dell’intervento e la piena conformità alle disposizioni in materia di sicurezza nei luoghi di lavoro.</a:t>
            </a:r>
          </a:p>
        </p:txBody>
      </p:sp>
      <p:sp>
        <p:nvSpPr>
          <p:cNvPr id="4" name="Segnaposto numero diapositiva 3"/>
          <p:cNvSpPr>
            <a:spLocks noGrp="1"/>
          </p:cNvSpPr>
          <p:nvPr>
            <p:ph type="sldNum" sz="quarter" idx="5"/>
          </p:nvPr>
        </p:nvSpPr>
        <p:spPr/>
        <p:txBody>
          <a:bodyPr/>
          <a:lstStyle/>
          <a:p>
            <a:fld id="{54083210-BDAF-4F1D-9B23-03ECC92F3CEE}" type="slidenum">
              <a:rPr lang="it-IT" smtClean="0"/>
              <a:t>22</a:t>
            </a:fld>
            <a:endParaRPr lang="it-IT"/>
          </a:p>
        </p:txBody>
      </p:sp>
    </p:spTree>
    <p:extLst>
      <p:ext uri="{BB962C8B-B14F-4D97-AF65-F5344CB8AC3E}">
        <p14:creationId xmlns:p14="http://schemas.microsoft.com/office/powerpoint/2010/main" val="5758809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Obblighi di programmazione e interventi esclusi, Previsione Triennale degli Interventi Manutentivi (PTIM) e SIGEG, Ruolo della Direzione Generale e coordinamento nazionale</a:t>
            </a:r>
          </a:p>
        </p:txBody>
      </p:sp>
      <p:sp>
        <p:nvSpPr>
          <p:cNvPr id="4" name="Segnaposto numero diapositiva 3"/>
          <p:cNvSpPr>
            <a:spLocks noGrp="1"/>
          </p:cNvSpPr>
          <p:nvPr>
            <p:ph type="sldNum" sz="quarter" idx="5"/>
          </p:nvPr>
        </p:nvSpPr>
        <p:spPr/>
        <p:txBody>
          <a:bodyPr/>
          <a:lstStyle/>
          <a:p>
            <a:fld id="{54083210-BDAF-4F1D-9B23-03ECC92F3CEE}" type="slidenum">
              <a:rPr lang="it-IT" smtClean="0"/>
              <a:t>23</a:t>
            </a:fld>
            <a:endParaRPr lang="it-IT"/>
          </a:p>
        </p:txBody>
      </p:sp>
    </p:spTree>
    <p:extLst>
      <p:ext uri="{BB962C8B-B14F-4D97-AF65-F5344CB8AC3E}">
        <p14:creationId xmlns:p14="http://schemas.microsoft.com/office/powerpoint/2010/main" val="38788165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La Programmazione degli interventi manutentivi
L’articolo 37 del decreto legislativo 31 marzo 2023, n. 36 disciplina l’obbligo di programmazione delle opere, dei servizi e delle forniture da parte delle amministrazioni pubbliche, con l’obiettivo di assicurare trasparenza, coerenza e razionalità nell’utilizzo delle risorse.</a:t>
            </a:r>
          </a:p>
          <a:p>
            <a:r>
              <a:rPr lang="it-IT"/>
              <a:t>
La programmazione triennale dei lavori pubblici costituisce il quadro di riferimento per la definizione degli interventi da realizzare nel triennio, con aggiornamento annuale, e riguarda esclusivamente i lavori di importo pari o superiore alla soglia dell’affidamento diretto di cui all’articolo 50, comma 1, lettera a), del medesimo decreto legislativo (attualmente fissata in 150.000 euro).
Restano esclusi dalla programmazione gli interventi eseguiti in amministrazione diretta, ossia quelli realizzati senza il ricorso a operatori economici esterni, utilizzando personale, mezzi e risorse proprie dell’amministrazione. Si tratta generalmente di lavori di piccola entità o di manutenzione minuta, necessari per garantire la continuità dei servizi, che non comportano la stipula di contratti pubblici e che pertanto non richiedono l’inserimento nel programma triennale dei lavori pubblici, ai sensi dell’articolo 37, comma 2, del decreto legislativo n. 36 del 2023.</a:t>
            </a:r>
          </a:p>
        </p:txBody>
      </p:sp>
      <p:sp>
        <p:nvSpPr>
          <p:cNvPr id="4" name="Segnaposto numero diapositiva 3"/>
          <p:cNvSpPr>
            <a:spLocks noGrp="1"/>
          </p:cNvSpPr>
          <p:nvPr>
            <p:ph type="sldNum" sz="quarter" idx="5"/>
          </p:nvPr>
        </p:nvSpPr>
        <p:spPr/>
        <p:txBody>
          <a:bodyPr/>
          <a:lstStyle/>
          <a:p>
            <a:fld id="{54083210-BDAF-4F1D-9B23-03ECC92F3CEE}" type="slidenum">
              <a:rPr lang="it-IT" smtClean="0"/>
              <a:t>24</a:t>
            </a:fld>
            <a:endParaRPr lang="it-IT"/>
          </a:p>
        </p:txBody>
      </p:sp>
    </p:spTree>
    <p:extLst>
      <p:ext uri="{BB962C8B-B14F-4D97-AF65-F5344CB8AC3E}">
        <p14:creationId xmlns:p14="http://schemas.microsoft.com/office/powerpoint/2010/main" val="10113190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Nell’ambito dell’edilizia giudiziaria, la Previsione Triennale degli Interventi Manutentivi (PTIM), prevista dall’Allegato I.6 del decreto legislativo n. 36 del 2023, rappresenta la sezione specifica dedicata alla manutenzione ordinaria e straordinaria del patrimonio immobiliare e infrastrutturale degli uffici giudiziari.
In essa sono inseriti gli interventi che rientrano nel Sistema Accentrato delle Manutenzioni, noto come Manutentore Unico, istituito dall’articolo 12 del decreto-legge 6 luglio 2011, n. 98, convertito con modificazioni dalla legge 15 luglio 2011, n. 111, e disciplinato dalle Linee guida operative dell’Agenzia del Demanio, aggiornate in attuazione dell’articolo 9 del decreto-legge 13 giugno 2022, n. 68.
Gli interventi inseriti nella Previsione Triennale degli Interventi Manutentivi (PTIM) sono gestiti e monitorati attraverso il Sistema Informativo di Gestione degli Edifici Giudiziari (SIGEG), sviluppato dalla Direzione Generale delle Risorse Materiali e delle Tecnologie del Dipartimento dell’Organizzazione Giudiziaria, del Personale e dei Servizi del Ministero della Giustizia, in integrazione con la piattaforma dell’Agenzia del Demanio.</a:t>
            </a:r>
          </a:p>
          <a:p>
            <a:r>
              <a:rPr lang="it-IT"/>
              <a:t>
Il Sistema Informativo di Gestione degli Edifici Giudiziari (SIGEG) consente di raccogliere e aggiornare i dati relativi ai fabbisogni, agli affidamenti e agli stati di avanzamento, di associare a ciascun intervento un cronoprogramma tecnico e finanziario e di garantire trasparenza, tracciabilità e coerenza con i principi di contabilità pubblica di cui all’articolo 34, comma 3, della legge 31 dicembre 2009, n. 196.</a:t>
            </a:r>
          </a:p>
        </p:txBody>
      </p:sp>
      <p:sp>
        <p:nvSpPr>
          <p:cNvPr id="4" name="Segnaposto numero diapositiva 3"/>
          <p:cNvSpPr>
            <a:spLocks noGrp="1"/>
          </p:cNvSpPr>
          <p:nvPr>
            <p:ph type="sldNum" sz="quarter" idx="5"/>
          </p:nvPr>
        </p:nvSpPr>
        <p:spPr/>
        <p:txBody>
          <a:bodyPr/>
          <a:lstStyle/>
          <a:p>
            <a:fld id="{54083210-BDAF-4F1D-9B23-03ECC92F3CEE}" type="slidenum">
              <a:rPr lang="it-IT" smtClean="0"/>
              <a:t>25</a:t>
            </a:fld>
            <a:endParaRPr lang="it-IT"/>
          </a:p>
        </p:txBody>
      </p:sp>
    </p:spTree>
    <p:extLst>
      <p:ext uri="{BB962C8B-B14F-4D97-AF65-F5344CB8AC3E}">
        <p14:creationId xmlns:p14="http://schemas.microsoft.com/office/powerpoint/2010/main" val="2342963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Per quanto riguarda gli uffici giudiziari, l’onere di programmazione è assolto secondo le indicazioni operative impartite annualmente dalla Direzione Generale delle Risorse Materiali e delle Tecnologie, la quale, attraverso il Sistema Informativo di Gestione degli Edifici Giudiziari (SIGEG), raccoglie le proposte di intervento formulate dagli uffici, ne verifica la coerenza con le priorità distrettuali definite in sede di Conferenza permanente degli uffici giudiziari (ai sensi dell’articolo 3 del decreto del Presidente della Repubblica 18 agosto 2015, n. 133) e provvede all’aggiornamento annuale della Previsione Triennale degli Interventi Manutentivi (PTIM), in conformità all’articolo 37 del decreto legislativo n. 36 del 2023.
Tale processo consente di garantire una programmazione unitaria e coordinata degli interventi di manutenzione sull’intero territorio nazionale, assicurando l’allineamento con il Sistema Accentrato delle Manutenzioni e la valutazione tecnico-finanziaria centralizzata delle proposte provenienti dai singoli uffici giudiziari.
Restano invece di competenza diretta del Ministero della Giustizia, in quanto amministrazione utilizzatrice, gli interventi di manutenzione ordinaria e straordinaria di importo inferiore a 100.000 euro, nonché quelli urgenti o indifferibili necessari ad assicurare la funzionalità e la sicurezza degli edifici giudiziari, ai sensi dell’articolo 12, comma 2, lettera d), del decreto-legge n. 98 del 2011.
</a:t>
            </a:r>
          </a:p>
          <a:p>
            <a:r>
              <a:rPr lang="it-IT"/>
              <a:t>
Tali lavori, pur eseguiti direttamente dall’amministrazione, devono comunque essere comunicati e registrati nel Sistema Informativo di Gestione degli Edifici Giudiziari (SIGEG) a cura degli uffici giudiziari utilizzatori, e successivamente inseriti nella Previsione Triennale degli Interventi Manutentivi (PTIM) a cura della Direzione Generale delle Risorse Materiali e delle Tecnologie.
</a:t>
            </a:r>
          </a:p>
          <a:p>
            <a:r>
              <a:rPr lang="it-IT"/>
              <a:t>
In tal modo si assicura il coordinamento informativo e operativo con il Manutentore Unico, la tracciabilità contabile delle risorse impiegate e la piena integrazione dei dati nel sistema nazionale di programmazione e monitoraggio degli interventi manutentivi.</a:t>
            </a:r>
          </a:p>
        </p:txBody>
      </p:sp>
      <p:sp>
        <p:nvSpPr>
          <p:cNvPr id="4" name="Segnaposto numero diapositiva 3"/>
          <p:cNvSpPr>
            <a:spLocks noGrp="1"/>
          </p:cNvSpPr>
          <p:nvPr>
            <p:ph type="sldNum" sz="quarter" idx="5"/>
          </p:nvPr>
        </p:nvSpPr>
        <p:spPr/>
        <p:txBody>
          <a:bodyPr/>
          <a:lstStyle/>
          <a:p>
            <a:fld id="{54083210-BDAF-4F1D-9B23-03ECC92F3CEE}" type="slidenum">
              <a:rPr lang="it-IT" smtClean="0"/>
              <a:t>26</a:t>
            </a:fld>
            <a:endParaRPr lang="it-IT"/>
          </a:p>
        </p:txBody>
      </p:sp>
    </p:spTree>
    <p:extLst>
      <p:ext uri="{BB962C8B-B14F-4D97-AF65-F5344CB8AC3E}">
        <p14:creationId xmlns:p14="http://schemas.microsoft.com/office/powerpoint/2010/main" val="5527603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Sistema di qualificazione e livelli operativi, Requisiti, digitalizzazione e interoperabilità, Livelli di qualificazione, soglie e deroghe per gli uffici giudiziari</a:t>
            </a:r>
          </a:p>
        </p:txBody>
      </p:sp>
      <p:sp>
        <p:nvSpPr>
          <p:cNvPr id="4" name="Segnaposto numero diapositiva 3"/>
          <p:cNvSpPr>
            <a:spLocks noGrp="1"/>
          </p:cNvSpPr>
          <p:nvPr>
            <p:ph type="sldNum" sz="quarter" idx="5"/>
          </p:nvPr>
        </p:nvSpPr>
        <p:spPr/>
        <p:txBody>
          <a:bodyPr/>
          <a:lstStyle/>
          <a:p>
            <a:fld id="{54083210-BDAF-4F1D-9B23-03ECC92F3CEE}" type="slidenum">
              <a:rPr lang="it-IT" smtClean="0"/>
              <a:t>27</a:t>
            </a:fld>
            <a:endParaRPr lang="it-IT"/>
          </a:p>
        </p:txBody>
      </p:sp>
    </p:spTree>
    <p:extLst>
      <p:ext uri="{BB962C8B-B14F-4D97-AF65-F5344CB8AC3E}">
        <p14:creationId xmlns:p14="http://schemas.microsoft.com/office/powerpoint/2010/main" val="33646577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Il Decreto legislativo 31 marzo 2023, n. 36, recante il Nuovo Codice dei contratti pubblici, come modificato dal D.Lgs. 31 dicembre 2024, n. 209, ha introdotto un modello innovativo di gestione degli appalti fondato sulla professionalizzazione delle amministrazioni aggiudicatrici e sulla valutazione della loro capacità organizzativa e tecnica.
In tale contesto, il legislatore ha istituito un sistema di qualificazione delle stazioni appaltanti e delle centrali di committenza, disciplinato dagli articoli 62 e 63 e dall’Allegato II.4, affidando all’Autorità Nazionale Anticorruzione (ANAC) il compito di verificare il possesso dei requisiti di competenza e di efficienza amministrativa necessari per operare in autonomia nelle procedure di programmazione, affidamento ed esecuzione dei contratti pubblici.
Il D. Lgs. 209/2024, noto come Correttivo al Codice dei contratti pubblici, ha reso tale sistema pienamente operativo, fissando la decorrenza obbligatoria dal 1° luglio 2025 (art. 225, comma 8-bis).
Qualificazione delle stazioni appaltanti: finalità e durata 
L’art. 63, comma 2, del Codice stabilisce che l’ANAC “accerta il possesso dei requisiti di capacità tecnica e organizzativa delle stazioni appaltanti e delle centrali di committenza, in relazione alla tipologia e alla complessità dei contratti pubblici da gestire”.
L’art. 4, comma 4, dell’Allegato II.4 precisa che “l’iscrizione negli elenchi delle stazioni appaltanti e delle centrali di committenza qualificate ha durata di due anni”.
La qualificazione costituisce il presupposto necessario per l’esercizio autonomo delle funzioni di programmazione, progettazione, affidamento ed esecuzione dei contratti pubblici.
</a:t>
            </a:r>
          </a:p>
          <a:p>
            <a:r>
              <a:rPr lang="it-IT"/>
              <a:t>
Dal 1° luglio 2025, la gestione diretta delle procedure è consentita solo alle stazioni appaltanti e centrali di committenza qualificate.</a:t>
            </a:r>
          </a:p>
        </p:txBody>
      </p:sp>
      <p:sp>
        <p:nvSpPr>
          <p:cNvPr id="4" name="Segnaposto numero diapositiva 3"/>
          <p:cNvSpPr>
            <a:spLocks noGrp="1"/>
          </p:cNvSpPr>
          <p:nvPr>
            <p:ph type="sldNum" sz="quarter" idx="5"/>
          </p:nvPr>
        </p:nvSpPr>
        <p:spPr/>
        <p:txBody>
          <a:bodyPr/>
          <a:lstStyle/>
          <a:p>
            <a:fld id="{54083210-BDAF-4F1D-9B23-03ECC92F3CEE}" type="slidenum">
              <a:rPr lang="it-IT" smtClean="0"/>
              <a:t>28</a:t>
            </a:fld>
            <a:endParaRPr lang="it-IT"/>
          </a:p>
        </p:txBody>
      </p:sp>
    </p:spTree>
    <p:extLst>
      <p:ext uri="{BB962C8B-B14F-4D97-AF65-F5344CB8AC3E}">
        <p14:creationId xmlns:p14="http://schemas.microsoft.com/office/powerpoint/2010/main" val="31527742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Requisiti preliminari per la qualificazione
</a:t>
            </a:r>
          </a:p>
          <a:p>
            <a:r>
              <a:rPr lang="it-IT"/>
              <a:t>
Per accedere alla qualificazione ANAC è necessario adempiere ad alcuni obblighi formali e organizzativi:
</a:t>
            </a:r>
          </a:p>
          <a:p>
            <a:r>
              <a:rPr lang="it-IT"/>
              <a:t>
Iscrizione all’Anagrafe Unica delle Stazioni Appaltanti (AUSA), gestita da ANAC;
</a:t>
            </a:r>
          </a:p>
          <a:p>
            <a:r>
              <a:rPr lang="it-IT"/>
              <a:t>
Nomina del RASA (Responsabile dell’Anagrafe della Stazione Appaltante), quale referente per la trasparenza e la tracciabilità dei dati;
</a:t>
            </a:r>
          </a:p>
          <a:p>
            <a:r>
              <a:rPr lang="it-IT"/>
              <a:t>
Digitalizzazione dei processi amministrativi, in conformità con il Codice dell’Amministrazione Digitale (D.Lgs. 82/2005) e con il Piano Nazionale dell’Ecosistema dei Contratti Pubblici (PNC);
</a:t>
            </a:r>
          </a:p>
          <a:p>
            <a:r>
              <a:rPr lang="it-IT"/>
              <a:t>
Interoperabilità con le piattaforme informatiche ministeriali (SICOGE, SIGEG, INIT, BDNCP), assicurando la tracciabilità e la pubblicità delle procedure.</a:t>
            </a:r>
          </a:p>
        </p:txBody>
      </p:sp>
      <p:sp>
        <p:nvSpPr>
          <p:cNvPr id="4" name="Segnaposto numero diapositiva 3"/>
          <p:cNvSpPr>
            <a:spLocks noGrp="1"/>
          </p:cNvSpPr>
          <p:nvPr>
            <p:ph type="sldNum" sz="quarter" idx="5"/>
          </p:nvPr>
        </p:nvSpPr>
        <p:spPr/>
        <p:txBody>
          <a:bodyPr/>
          <a:lstStyle/>
          <a:p>
            <a:fld id="{54083210-BDAF-4F1D-9B23-03ECC92F3CEE}" type="slidenum">
              <a:rPr lang="it-IT" smtClean="0"/>
              <a:t>29</a:t>
            </a:fld>
            <a:endParaRPr lang="it-IT"/>
          </a:p>
        </p:txBody>
      </p:sp>
    </p:spTree>
    <p:extLst>
      <p:ext uri="{BB962C8B-B14F-4D97-AF65-F5344CB8AC3E}">
        <p14:creationId xmlns:p14="http://schemas.microsoft.com/office/powerpoint/2010/main" val="2693085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Tipologie di immobili e competenze gestionali, Attività e spese di funzionamento degli edifici giudiziari, Procedure di acquisizione, concessioni e normativa di riferimento</a:t>
            </a:r>
          </a:p>
        </p:txBody>
      </p:sp>
      <p:sp>
        <p:nvSpPr>
          <p:cNvPr id="4" name="Segnaposto numero diapositiva 3"/>
          <p:cNvSpPr>
            <a:spLocks noGrp="1"/>
          </p:cNvSpPr>
          <p:nvPr>
            <p:ph type="sldNum" sz="quarter" idx="5"/>
          </p:nvPr>
        </p:nvSpPr>
        <p:spPr/>
        <p:txBody>
          <a:bodyPr/>
          <a:lstStyle/>
          <a:p>
            <a:fld id="{54083210-BDAF-4F1D-9B23-03ECC92F3CEE}" type="slidenum">
              <a:rPr lang="it-IT" smtClean="0"/>
              <a:t>3</a:t>
            </a:fld>
            <a:endParaRPr lang="it-IT"/>
          </a:p>
        </p:txBody>
      </p:sp>
    </p:spTree>
    <p:extLst>
      <p:ext uri="{BB962C8B-B14F-4D97-AF65-F5344CB8AC3E}">
        <p14:creationId xmlns:p14="http://schemas.microsoft.com/office/powerpoint/2010/main" val="24116722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Livelli di qualificazione e ambito di operatività
L’Allegato II.4 del Codice, aggiornato dal D.Lgs. 209/2024, distingue tre livelli di qualificazione progressivi per lavori, servizi e forniture, riferiti alle attività di progettazione, affidamento ed esecuzione.
</a:t>
            </a:r>
          </a:p>
          <a:p>
            <a:r>
              <a:rPr lang="it-IT"/>
              <a:t>
Le soglie europee, aggiornate ogni due anni ai sensi dell’art. 14 del Codice, sono state ridefinite dai Regolamenti delegati (UE) 2025/2150, 2151 e 2152, pubblicati nella Gazzetta Ufficiale dell’Unione Europea del 23 ottobre 2025 ed efficaci dal 1° gennaio 2026:
Il livello di qualificazione determina la capacità della stazione appaltante di gestire in autonomia le procedure di affidamento.
Ai sensi dell’art. 62, comma 8, le amministrazioni che non possiedono il livello di qualificazione richiesto devono avvalersi di una centrale di committenza o di un soggetto aggregatore qualificato.
Qualificazione per l’esecuzione e per i contratti complessi
L’art. 8 dell’Allegato II.4 estende la qualificazione alla fase di esecuzione dei contratti pubblici.</a:t>
            </a:r>
          </a:p>
          <a:p>
            <a:r>
              <a:rPr lang="it-IT"/>
              <a:t>
A decorrere dal 1° luglio 2025, le stazioni appaltanti già qualificate per la progettazione e l’affidamento sono automaticamente abilitate anche all’esecuzione, per il medesimo livello di importo.
Per i contratti di partenariato pubblico-privato (PPP) e per le concessioni, la qualificazione deve coprire tutte le fasi del ciclo contrattuale.
Sono richiesti almeno:
livello L2 per lavori pari o superiori alla soglia europea (€ 5.404.000 dal 2026);
livello SF2 per servizi e forniture pari o superiori alle soglie europee (€ 140.000 per amministrazioni centrali e € 216.000 per amministrazioni sub-centrali).
Gli Uffici giudiziari come stazioni appaltanti
L’Allegato I.1 definisce stazione appaltante come “qualsiasi soggetto, pubblico o privato, che affida contratti di appalto di lavori, servizi o forniture nel rispetto del Codice”.</a:t>
            </a:r>
          </a:p>
          <a:p>
            <a:r>
              <a:rPr lang="it-IT"/>
              <a:t>
Alla lettera c) del medesimo allegato sono comprese tra le amministrazioni centrali il Ministero della Giustizia e gli Uffici giudiziari, esclusi i giudici di pace.
Gli uffici giudiziari costituiscono pertanto stazioni appaltanti sub-centrali del Ministero della Giustizia. Tuttavia, la maggior parte di essi dispone di un livello di qualificazione limitato (L3/SF3), che consente di gestire in autonomia soltanto affidamenti sottosoglia o interventi di manutenzione di modesta entità.
Per le procedure di importo superiore, essi devono avvalersi della Direzione Generale Risorse Materiali e Tecnologie (DGRMT), che opera come centrale di committenza ministeriale, oppure utilizzare convenzioni e accordi quadro Consip (art. 62, comma 10).
Deroga per gli uffici giudiziari non qualificati (allegato II.4, art. 3, comma 6)
Il D.Lgs. 209/2024 ha introdotto una specifica deroga per gli uffici giudiziari, al fine di assicurare la continuità delle attività essenziali.
L’art. 3, comma 6, dell’Allegato II.4, come modificato, stabilisce:
“Fino al 31 dicembre 2026, gli uffici giudiziari non in possesso dei requisiti di qualificazione di cui al presente articolo possono progettare e affidare i lavori di manutenzione straordinaria o finalizzati a garantire la sicurezza dei luoghi di lavoro, avvalendosi di un RUP dotato di competenze tecniche in materia di ingegneria o architettura. In mancanza di tale figura, i compiti del RUP, limitatamente agli interventi obbligatori, possono essere attribuiti al responsabile del servizio al quale attiene il lavoro da realizzare.”
La norma:
ha efficacia transitoria fino al 31 dicembre 2026;
si applica esclusivamente a lavori di manutenzione straordinaria o sicurezza;
non riguarda servizi o forniture;
consente agli uffici giudiziari di intervenire in autonomia solo in presenza di un RUP tecnico o, in sua assenza, del responsabile del servizio competente.
Cessazione del regime transitorio
Fino al completo avvio della piattaforma ANAC, il regime transitorio (art. 3, comma 6, Allegato II.4) consentiva l’operatività delle amministrazioni non ancora qualificate, entro i limiti indicati.
L’art. 225 del Codice, come modificato, sancisce la piena efficacia del sistema dal 1° luglio 2025.
L’art. 62 disciplina la cooperazione tra stazioni appaltanti e centrali di committenza, ponendo a carico delle amministrazioni non qualificate l’obbligo di operare tramite soggetti aggregatori.</a:t>
            </a:r>
          </a:p>
        </p:txBody>
      </p:sp>
      <p:sp>
        <p:nvSpPr>
          <p:cNvPr id="4" name="Segnaposto numero diapositiva 3"/>
          <p:cNvSpPr>
            <a:spLocks noGrp="1"/>
          </p:cNvSpPr>
          <p:nvPr>
            <p:ph type="sldNum" sz="quarter" idx="5"/>
          </p:nvPr>
        </p:nvSpPr>
        <p:spPr/>
        <p:txBody>
          <a:bodyPr/>
          <a:lstStyle/>
          <a:p>
            <a:fld id="{54083210-BDAF-4F1D-9B23-03ECC92F3CEE}" type="slidenum">
              <a:rPr lang="it-IT" smtClean="0"/>
              <a:t>30</a:t>
            </a:fld>
            <a:endParaRPr lang="it-IT"/>
          </a:p>
        </p:txBody>
      </p:sp>
    </p:spTree>
    <p:extLst>
      <p:ext uri="{BB962C8B-B14F-4D97-AF65-F5344CB8AC3E}">
        <p14:creationId xmlns:p14="http://schemas.microsoft.com/office/powerpoint/2010/main" val="19745978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Principi e modalità delle procedure di gara, Centralizzazione acquisti: Consip, MEPA e accordi quadro, Facility management pubblico e strumenti operativi</a:t>
            </a:r>
          </a:p>
        </p:txBody>
      </p:sp>
      <p:sp>
        <p:nvSpPr>
          <p:cNvPr id="4" name="Segnaposto numero diapositiva 3"/>
          <p:cNvSpPr>
            <a:spLocks noGrp="1"/>
          </p:cNvSpPr>
          <p:nvPr>
            <p:ph type="sldNum" sz="quarter" idx="5"/>
          </p:nvPr>
        </p:nvSpPr>
        <p:spPr/>
        <p:txBody>
          <a:bodyPr/>
          <a:lstStyle/>
          <a:p>
            <a:fld id="{54083210-BDAF-4F1D-9B23-03ECC92F3CEE}" type="slidenum">
              <a:rPr lang="it-IT" smtClean="0"/>
              <a:t>31</a:t>
            </a:fld>
            <a:endParaRPr lang="it-IT"/>
          </a:p>
        </p:txBody>
      </p:sp>
    </p:spTree>
    <p:extLst>
      <p:ext uri="{BB962C8B-B14F-4D97-AF65-F5344CB8AC3E}">
        <p14:creationId xmlns:p14="http://schemas.microsoft.com/office/powerpoint/2010/main" val="34781057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Il sistema delle procedure di gara delineato dal nuovo Codice dei Contratti Pubblici di cui al D.Lgs. 31 marzo 2023, n. 36, come successivamente modificato dal D.Lgs. 31 dicembre 2024, n. 209, si fonda su principi generali come il risultato, la fiducia e l’accesso al mercato, oltre che su un impianto normativo orientato alla legalità, trasparenza, efficienza e proporzionalità, con l’obiettivo di coniugare concorrenza, semplificazione e digitalizzazione nei procedimenti di affidamento e gestione dei contratti pubblici. 
Prevede modalità differenziate in relazione all’importo, alla natura del contratto — lavori, servizi, forniture o concessioni — e alla complessità delle prestazioni. 
Per le procedure sottosoglia di rilevanza europea, è consentito alle stazioni appaltanti di ricorrere all’affidamento diretto nei contratti per lavori di manutenzione, fino a 150.000 euro, per servizi e forniture, fino a 140.000 euro. Al di sotto dei 40.000 euro il possesso dei requisiti può essere attestato mediante dichiarazione sostitutiva di atto di notorietà, ai sensi del D.P.R. 445/2000, con conseguente semplificazione istruttoria e riduzione dei tempi. In questo quadro il principio di rotazione (art. 50, comma 9), anche per gli affidamenti diretti, significa che non si può invitare o aggiudicare sempre allo stesso fornitore ma occorre alternare, per quanto possibile, gli operatori economici (salvo eccezioni ben motivate), così da evitare posizioni di vantaggio stabile e favorire la partecipazione effettiva di più imprese.
Per importi superiori alle soglie dell’affidamento diretto, ma ancora al di sotto dei limiti comunitari, è ammesso il ricorso alla procedura negoziata senza previa pubblicazione di bando, che consente la consultazione di un numero limitato di operatori economici selezionati secondo criteri di rotazione e trasparenza. Tale modalità rappresenta una soluzione intermedia tra l’affidamento diretto e la procedura ordinaria, assicurando rapidità senza compromettere la concorrenza.
La procedura aperta, disciplinata dall’articolo 71, costituisce la forma ordinaria per gli appalti sopra soglia, consentendo la partecipazione a tutti gli operatori economici in possesso dei requisiti. Essa garantisce la massima pubblicità e competitività, poiché la stazione appaltante pubblica il bando e riceve le offerte da qualunque operatore interessato. Il termine minimo per la presentazione delle offerte è fissato in trenta giorni dalla pubblicazione del bando, riducibile in casi di urgenza motivata.
Accanto a queste modalità principali, il Codice contempla ulteriori strumenti procedurali quali la procedura ristretta, la procedura competitiva con negoziazione, il dialogo competitivo e il partenariato per l’innovazione, pensati per appalti di particolare complessità tecnica o innovativa che richiedono una fase di confronto con gli operatori economici. I termini massimi di conclusione delle procedure, fissati dall’Allegato I.3, variano in funzione della tipologia: nove mesi per la procedura aperta, dieci mesi per la ristretta, quattro mesi per la negoziata senza bando.
Le concessioni di lavori e di servizi costituiscono una categoria autonoma di contratti pubblici, caratterizzata dal trasferimento in capo al concessionario del rischio operativo connesso alla gestione dell’opera o del servizio. Esse possono prevedere la remunerazione mediante tariffe o pedaggi, la durata proporzionata all’ammortamento dell’investimento e modalità procedurali allineate a quelle degli appalti, ma con regole specifiche di equilibrio economico-finanziario.</a:t>
            </a:r>
          </a:p>
        </p:txBody>
      </p:sp>
      <p:sp>
        <p:nvSpPr>
          <p:cNvPr id="4" name="Segnaposto numero diapositiva 3"/>
          <p:cNvSpPr>
            <a:spLocks noGrp="1"/>
          </p:cNvSpPr>
          <p:nvPr>
            <p:ph type="sldNum" sz="quarter" idx="5"/>
          </p:nvPr>
        </p:nvSpPr>
        <p:spPr/>
        <p:txBody>
          <a:bodyPr/>
          <a:lstStyle/>
          <a:p>
            <a:fld id="{54083210-BDAF-4F1D-9B23-03ECC92F3CEE}" type="slidenum">
              <a:rPr lang="it-IT" smtClean="0"/>
              <a:t>32</a:t>
            </a:fld>
            <a:endParaRPr lang="it-IT"/>
          </a:p>
        </p:txBody>
      </p:sp>
    </p:spTree>
    <p:extLst>
      <p:ext uri="{BB962C8B-B14F-4D97-AF65-F5344CB8AC3E}">
        <p14:creationId xmlns:p14="http://schemas.microsoft.com/office/powerpoint/2010/main" val="9472426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Gli strumenti di centralizzazione degli acquisti nel nuovo codice dei contratti
Il nuovo Codice dei contratti pubblici ha ridefinito il sistema degli appalti pubblici nel segno della semplificazione procedurale, della digitalizzazione integrale e del rafforzamento della centralizzazione degli acquisti.
In tale contesto, le amministrazioni pubbliche – incluse quelle giudiziarie – sono tenute a utilizzare in via prioritaria gli strumenti di acquisto e negoziazione messi a disposizione da soggetti aggregatori nazionali, come Consip S.p.A., al fine di garantire la trasparenza, l’economicità e la tracciabilità delle procedure.
Le Convenzioni Consip
Le convenzioni stipulate da Consip rappresentano contratti “pronti all’uso” che consentono alle amministrazioni di acquisire beni e servizi standardizzati – tra cui rientrano anche i servizi di Facility Management (FM), di gestione energetica e ICT (Information and Communication Technology) – con modalità semplificate e tempi ridotti.
L’articolo 1, comma 510, della legge 28 dicembre 2015, n. 208 (Legge di stabilità 2016) impone alle amministrazioni di aderire, ove disponibili, alle convenzioni Consip attive, prima di indire procedure autonome di gara, salvo comprovata e motivata impossibilità.</a:t>
            </a:r>
          </a:p>
          <a:p>
            <a:r>
              <a:rPr lang="it-IT"/>
              <a:t>
Il nuovo Codice (artt. 62 e 63) conferma tale priorità, integrandola nel sistema degli strumenti telematici di acquisto, con particolare attenzione all’interoperabilità con la Banca Dati Nazionale dei Contratti Pubblici (BDNCP).
Il Mercato Elettronico della Pubblica Amministrazione (MEPA)
Per gli acquisti di beni e servizi l’amministrazione segue, in via ordinaria, una sequenza di strumenti:
– Convenzioni (es. Consip): sono contratti già stipulati a livello centrale; l’ente vi accede tramite adesione (ordine di fornitura o atto di adesione) utilizzando i prezzi e le condizioni già definite.
– Accordi quadro: definiscono condizioni generali con uno o più operatori economici; l’amministrazione li utilizza mediante appalti specifici o ordini emessi nel periodo di validità dell’accordo, entro i limiti e le quantità previste.
– MEPA (Mercato Elettronico della PA): è il mercato online utilizzato, in via ordinaria, per gli acquisti sottosoglia UE e per i fabbisogni non soddisfatti da convenzioni o accordi quadro; consente di acquistare tramite Ordine Diretto di Acquisto (ODA) o mediante Richiesta di Offerta (RDO), attivando una mini-gara tra i fornitori abilitati.
Il MEPA (Mercato Elettronico della PA) è, in via ordinaria, il canale utilizzato dalle amministrazioni per gli acquisti di importo inferiore alle soglie comunitarie quando il fabbisogno non è soddisfatto da convenzioni o accordi quadro Consip/centrali di committenza, che costituiscono il principale riferimento obbligato in termini di condizioni economiche e qualitative, salvo motivata scelta di procedere con autonome procedure di gara almeno altrettanto convenienti.
Tutto ciò è in linea con l’articolo 25 del D.Lgs. 36/2023 che sancisce l’obbligo di utilizzare piattaforme certificate, mentre l’articolo 50 disciplina le procedure sotto soglia, imponendo che anche queste siano gestite attraverso mezzi digitali e con Piattaforme di Approvvigionamento Digitale (PAD) certificate.
Dal 1° gennaio 2024, tutte le procedure di acquisto e affidamento devono infatti essere condotte mediante PAD conformi agli standard tecnici ANAC e interoperanti con la BDNCP, in attuazione del principio di “digitalizzazione integrale del ciclo di vita del contratto pubblico”. </a:t>
            </a:r>
          </a:p>
        </p:txBody>
      </p:sp>
      <p:sp>
        <p:nvSpPr>
          <p:cNvPr id="4" name="Segnaposto numero diapositiva 3"/>
          <p:cNvSpPr>
            <a:spLocks noGrp="1"/>
          </p:cNvSpPr>
          <p:nvPr>
            <p:ph type="sldNum" sz="quarter" idx="5"/>
          </p:nvPr>
        </p:nvSpPr>
        <p:spPr/>
        <p:txBody>
          <a:bodyPr/>
          <a:lstStyle/>
          <a:p>
            <a:fld id="{54083210-BDAF-4F1D-9B23-03ECC92F3CEE}" type="slidenum">
              <a:rPr lang="it-IT" smtClean="0"/>
              <a:t>33</a:t>
            </a:fld>
            <a:endParaRPr lang="it-IT"/>
          </a:p>
        </p:txBody>
      </p:sp>
    </p:spTree>
    <p:extLst>
      <p:ext uri="{BB962C8B-B14F-4D97-AF65-F5344CB8AC3E}">
        <p14:creationId xmlns:p14="http://schemas.microsoft.com/office/powerpoint/2010/main" val="34311306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Il Facility Management pubblico 
Nel settore pubblico il facility management è un modello di gestione integrata di tutti i servizi che garantiscono il funzionamento quotidiano degli immobili: manutenzione degli impianti e delle strutture, pulizie, gestione delle utenze, servizi di reception e portierato, giardinaggio, piccoli lavori edili e impiantistici, gestione dei rifiuti speciali, attività di monitoraggio e controllo. Invece di frammentare questi servizi in una molteplicità di appalti separati, l’amministrazione li affida in modo unitario a un unico gestore esterno, che diventa il punto di riferimento operativo per l’edificio o per un insieme di edifici, con una forte integrazione fra parte tecnica, organizzativa ed economica.
Per attuare questo modello si ricorre, di norma, a convenzioni o accordi quadro stipulati a livello centrale (ad esempio da Consip) con operatori economici selezionati mediante gara nazionale. I singoli uffici non bandiscono una nuova gara, ma aderiscono alla convenzione già aggiudicata e regolano il rapporto con il gestore tramite un ordinativo principale, che attiva i servizi a canone programmati, e attraverso ordini specifici per gli interventi straordinari fuori canone, finanziati nel limite dei plafond disponibili. Questo approccio consente di standardizzare i livelli di servizio, digitalizzare i processi (tramite piattaforme gestionali dedicate), ridurre i costi di transazione delle singole gare e assicurare una tracciabilità completa delle attività svolte sugli immobili. In questo quadro, la Convenzione Consip “Facility Management 4” (FM4) costituisce semplicemente una delle applicazioni concrete di tale modello di facility management pubblico integrato: non esaurisce la nozione di facility management, ma ne rappresenta un esempio specifico tra gli strumenti messi a disposizione delle amministrazioni. 
Facility Management e strumenti di acquisto pubblici 
Checklist operativa per gli uffici giudiziari
Verificare la presenza di convenzioni Consip attive prima di ogni gara autonoma
Utilizzare il MEPA per acquisti sotto soglia o residuali
Gestire tutte le procedure esclusivamente su PAD certificate
Pubblicare tempestivamente atti e dati nella BDNCP
Motivare e documentare eventuali deroghe, conformemente alle circolari ministeriali</a:t>
            </a:r>
          </a:p>
        </p:txBody>
      </p:sp>
      <p:sp>
        <p:nvSpPr>
          <p:cNvPr id="4" name="Segnaposto numero diapositiva 3"/>
          <p:cNvSpPr>
            <a:spLocks noGrp="1"/>
          </p:cNvSpPr>
          <p:nvPr>
            <p:ph type="sldNum" sz="quarter" idx="5"/>
          </p:nvPr>
        </p:nvSpPr>
        <p:spPr/>
        <p:txBody>
          <a:bodyPr/>
          <a:lstStyle/>
          <a:p>
            <a:fld id="{54083210-BDAF-4F1D-9B23-03ECC92F3CEE}" type="slidenum">
              <a:rPr lang="it-IT" smtClean="0"/>
              <a:t>34</a:t>
            </a:fld>
            <a:endParaRPr lang="it-IT"/>
          </a:p>
        </p:txBody>
      </p:sp>
    </p:spTree>
    <p:extLst>
      <p:ext uri="{BB962C8B-B14F-4D97-AF65-F5344CB8AC3E}">
        <p14:creationId xmlns:p14="http://schemas.microsoft.com/office/powerpoint/2010/main" val="37672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La gestione, manutenzione e appalti negli edifici giudiziari richiedono un approccio coordinato, normativo e digitale per garantire efficienza, sicurezza e trasparenza. L'adozione di sistemi centralizzati e la qualificazione degli uffici sono elementi chiave per un servizio pubblico efficace.</a:t>
            </a:r>
          </a:p>
        </p:txBody>
      </p:sp>
      <p:sp>
        <p:nvSpPr>
          <p:cNvPr id="4" name="Segnaposto numero diapositiva 3"/>
          <p:cNvSpPr>
            <a:spLocks noGrp="1"/>
          </p:cNvSpPr>
          <p:nvPr>
            <p:ph type="sldNum" sz="quarter" idx="5"/>
          </p:nvPr>
        </p:nvSpPr>
        <p:spPr/>
        <p:txBody>
          <a:bodyPr/>
          <a:lstStyle/>
          <a:p>
            <a:fld id="{54083210-BDAF-4F1D-9B23-03ECC92F3CEE}" type="slidenum">
              <a:rPr lang="it-IT" smtClean="0"/>
              <a:t>35</a:t>
            </a:fld>
            <a:endParaRPr lang="it-IT"/>
          </a:p>
        </p:txBody>
      </p:sp>
    </p:spTree>
    <p:extLst>
      <p:ext uri="{BB962C8B-B14F-4D97-AF65-F5344CB8AC3E}">
        <p14:creationId xmlns:p14="http://schemas.microsoft.com/office/powerpoint/2010/main" val="2793330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Gli uffici giudiziari operano in immobili di proprietà statale, comunale o detenuti in locazione passiva dal Ministero della Giustizia, in relazione alle esigenze funzionali e logistiche dei diversi uffici.
</a:t>
            </a:r>
          </a:p>
          <a:p>
            <a:r>
              <a:rPr lang="it-IT"/>
              <a:t>
La competenza gestionale e patrimoniale degli immobili giudiziari è esercitata dal Ministero della Giustizia, d’intesa con l’Agenzia del Demanio e con i Provveditorati interregionali alle opere pubbliche (PP.OO.PP.) del Ministero delle Infrastrutture e dei Trasporti, ai quali sono affidate, tramite specifiche intese, le funzioni tecniche di progettazione, direzione lavori, collaudo e supporto specialistico.</a:t>
            </a:r>
          </a:p>
        </p:txBody>
      </p:sp>
      <p:sp>
        <p:nvSpPr>
          <p:cNvPr id="4" name="Segnaposto numero diapositiva 3"/>
          <p:cNvSpPr>
            <a:spLocks noGrp="1"/>
          </p:cNvSpPr>
          <p:nvPr>
            <p:ph type="sldNum" sz="quarter" idx="5"/>
          </p:nvPr>
        </p:nvSpPr>
        <p:spPr/>
        <p:txBody>
          <a:bodyPr/>
          <a:lstStyle/>
          <a:p>
            <a:fld id="{54083210-BDAF-4F1D-9B23-03ECC92F3CEE}" type="slidenum">
              <a:rPr lang="it-IT" smtClean="0"/>
              <a:t>4</a:t>
            </a:fld>
            <a:endParaRPr lang="it-IT"/>
          </a:p>
        </p:txBody>
      </p:sp>
    </p:spTree>
    <p:extLst>
      <p:ext uri="{BB962C8B-B14F-4D97-AF65-F5344CB8AC3E}">
        <p14:creationId xmlns:p14="http://schemas.microsoft.com/office/powerpoint/2010/main" val="1722808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La gestione dei Palazzi di Giustizia comporta un insieme articolato di attività e di spese di funzionamento indispensabili per assicurare la continuità dei servizi giudiziari e la sicurezza di magistrati, personale e utenza.
</a:t>
            </a:r>
          </a:p>
          <a:p>
            <a:r>
              <a:rPr lang="it-IT"/>
              <a:t>
Tra queste rientrano:
</a:t>
            </a:r>
          </a:p>
          <a:p>
            <a:r>
              <a:rPr lang="it-IT"/>
              <a:t>
la manutenzione ordinaria e straordinaria degli immobili, comprensiva degli interventi edilizi, impiantistici e di adeguamento alle normative in materia di sicurezza, accessibilità e tutela della salute nei luoghi di lavoro;</a:t>
            </a:r>
          </a:p>
        </p:txBody>
      </p:sp>
      <p:sp>
        <p:nvSpPr>
          <p:cNvPr id="4" name="Segnaposto numero diapositiva 3"/>
          <p:cNvSpPr>
            <a:spLocks noGrp="1"/>
          </p:cNvSpPr>
          <p:nvPr>
            <p:ph type="sldNum" sz="quarter" idx="5"/>
          </p:nvPr>
        </p:nvSpPr>
        <p:spPr/>
        <p:txBody>
          <a:bodyPr/>
          <a:lstStyle/>
          <a:p>
            <a:fld id="{54083210-BDAF-4F1D-9B23-03ECC92F3CEE}" type="slidenum">
              <a:rPr lang="it-IT" smtClean="0"/>
              <a:t>5</a:t>
            </a:fld>
            <a:endParaRPr lang="it-IT"/>
          </a:p>
        </p:txBody>
      </p:sp>
    </p:spTree>
    <p:extLst>
      <p:ext uri="{BB962C8B-B14F-4D97-AF65-F5344CB8AC3E}">
        <p14:creationId xmlns:p14="http://schemas.microsoft.com/office/powerpoint/2010/main" val="3974223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le procedure di acquisizione di forniture e servizi, disciplinate dal D.Lgs. 31 marzo 2023, n. 36 (“Codice dei contratti pubblici”) come modificato dal D.Lgs. 31 dicembre 2024, n. 209, che regolano la programmazione, l’affidamento e l’esecuzione dei contratti pubblici nel rispetto dei principi di legalità, trasparenza, economicità ed efficienza;
</a:t>
            </a:r>
          </a:p>
          <a:p>
            <a:r>
              <a:rPr lang="it-IT"/>
              <a:t>
le concessioni di servizi e l’assegnazione di spazi all’interno degli edifici giudiziari, disciplinate dagli articoli 173 e seguenti del D.Lgs. 36/2023, nelle quali il concessionario gestisce un servizio a proprio rischio percependo il corrispettivo dall’utenza.</a:t>
            </a:r>
          </a:p>
        </p:txBody>
      </p:sp>
      <p:sp>
        <p:nvSpPr>
          <p:cNvPr id="4" name="Segnaposto numero diapositiva 3"/>
          <p:cNvSpPr>
            <a:spLocks noGrp="1"/>
          </p:cNvSpPr>
          <p:nvPr>
            <p:ph type="sldNum" sz="quarter" idx="5"/>
          </p:nvPr>
        </p:nvSpPr>
        <p:spPr/>
        <p:txBody>
          <a:bodyPr/>
          <a:lstStyle/>
          <a:p>
            <a:fld id="{54083210-BDAF-4F1D-9B23-03ECC92F3CEE}" type="slidenum">
              <a:rPr lang="it-IT" smtClean="0"/>
              <a:t>6</a:t>
            </a:fld>
            <a:endParaRPr lang="it-IT"/>
          </a:p>
        </p:txBody>
      </p:sp>
    </p:spTree>
    <p:extLst>
      <p:ext uri="{BB962C8B-B14F-4D97-AF65-F5344CB8AC3E}">
        <p14:creationId xmlns:p14="http://schemas.microsoft.com/office/powerpoint/2010/main" val="3882291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Trasferimento delle spese dai Comuni al Ministero della Giustizia, Ruolo della Direzione Generale Risorse Materiali e Tecnologie, Sistema accentrato delle manutenzioni: finalità e aggiornamenti normativi</a:t>
            </a:r>
          </a:p>
        </p:txBody>
      </p:sp>
      <p:sp>
        <p:nvSpPr>
          <p:cNvPr id="4" name="Segnaposto numero diapositiva 3"/>
          <p:cNvSpPr>
            <a:spLocks noGrp="1"/>
          </p:cNvSpPr>
          <p:nvPr>
            <p:ph type="sldNum" sz="quarter" idx="5"/>
          </p:nvPr>
        </p:nvSpPr>
        <p:spPr/>
        <p:txBody>
          <a:bodyPr/>
          <a:lstStyle/>
          <a:p>
            <a:fld id="{54083210-BDAF-4F1D-9B23-03ECC92F3CEE}" type="slidenum">
              <a:rPr lang="it-IT" smtClean="0"/>
              <a:t>7</a:t>
            </a:fld>
            <a:endParaRPr lang="it-IT"/>
          </a:p>
        </p:txBody>
      </p:sp>
    </p:spTree>
    <p:extLst>
      <p:ext uri="{BB962C8B-B14F-4D97-AF65-F5344CB8AC3E}">
        <p14:creationId xmlns:p14="http://schemas.microsoft.com/office/powerpoint/2010/main" val="117121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Trasferimento delle competenze e centralizzazione delle spese di funzionamento
Le spese obbligatorie per il funzionamento degli uffici giudiziari — comprendenti pigioni, riparazioni, manutenzione, illuminazione, riscaldamento e custodia dei locali — originariamente poste a carico dei Comuni ai sensi dell’articolo 1 della legge 24 aprile 1941, n. 392, sono state trasferite al Ministero della Giustizia a decorrere dal 1° settembre 2015, in attuazione dell’articolo 1, commi 526-530, della legge 23 dicembre 2014, n. 190 e del relativo D.P.R. 18 agosto 2015, n. 133, recante “Misure organizzative a livello centrale e periferico per l’attuazione del trasferimento delle spese di funzionamento degli uffici giudiziari dai Comuni al Ministero della Giustizia”.</a:t>
            </a:r>
          </a:p>
        </p:txBody>
      </p:sp>
      <p:sp>
        <p:nvSpPr>
          <p:cNvPr id="4" name="Segnaposto numero diapositiva 3"/>
          <p:cNvSpPr>
            <a:spLocks noGrp="1"/>
          </p:cNvSpPr>
          <p:nvPr>
            <p:ph type="sldNum" sz="quarter" idx="5"/>
          </p:nvPr>
        </p:nvSpPr>
        <p:spPr/>
        <p:txBody>
          <a:bodyPr/>
          <a:lstStyle/>
          <a:p>
            <a:fld id="{54083210-BDAF-4F1D-9B23-03ECC92F3CEE}" type="slidenum">
              <a:rPr lang="it-IT" smtClean="0"/>
              <a:t>8</a:t>
            </a:fld>
            <a:endParaRPr lang="it-IT"/>
          </a:p>
        </p:txBody>
      </p:sp>
    </p:spTree>
    <p:extLst>
      <p:ext uri="{BB962C8B-B14F-4D97-AF65-F5344CB8AC3E}">
        <p14:creationId xmlns:p14="http://schemas.microsoft.com/office/powerpoint/2010/main" val="1735145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Il Ministero della Giustizia è pertanto subentrato nei contratti di locazione degli immobili privati adibiti a sedi giudiziarie, nonché nei rapporti di comodato d’uso gratuito o in altre forme di concessione d’uso stipulate con enti territoriali o altri soggetti pubblici.</a:t>
            </a:r>
          </a:p>
          <a:p>
            <a:r>
              <a:rPr lang="it-IT"/>
              <a:t>
La Direzione generale delle risorse materiali e delle tecnologie (DGRMT), incardinata presso il Dipartimento dell’organizzazione giudiziaria, del personale e dei servizi, coordina a livello nazionale le attività manutentive e patrimoniali.</a:t>
            </a:r>
          </a:p>
        </p:txBody>
      </p:sp>
      <p:sp>
        <p:nvSpPr>
          <p:cNvPr id="4" name="Segnaposto numero diapositiva 3"/>
          <p:cNvSpPr>
            <a:spLocks noGrp="1"/>
          </p:cNvSpPr>
          <p:nvPr>
            <p:ph type="sldNum" sz="quarter" idx="5"/>
          </p:nvPr>
        </p:nvSpPr>
        <p:spPr/>
        <p:txBody>
          <a:bodyPr/>
          <a:lstStyle/>
          <a:p>
            <a:fld id="{54083210-BDAF-4F1D-9B23-03ECC92F3CEE}" type="slidenum">
              <a:rPr lang="it-IT" smtClean="0"/>
              <a:t>9</a:t>
            </a:fld>
            <a:endParaRPr lang="it-IT"/>
          </a:p>
        </p:txBody>
      </p:sp>
    </p:spTree>
    <p:extLst>
      <p:ext uri="{BB962C8B-B14F-4D97-AF65-F5344CB8AC3E}">
        <p14:creationId xmlns:p14="http://schemas.microsoft.com/office/powerpoint/2010/main" val="877020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11/26/2025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293819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11/26/2025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588563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11/26/2025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2493901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11/26/2025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3224534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11/26/2025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3035260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11/26/2025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3943171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11/26/2025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92998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11/26/2025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1744551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11/26/2025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671601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11/26/2025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2859859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11/26/2025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3037397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11/26/2025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‹N›</a:t>
            </a:fld>
            <a:endParaRPr lang="en-US"/>
          </a:p>
        </p:txBody>
      </p:sp>
    </p:spTree>
    <p:extLst>
      <p:ext uri="{BB962C8B-B14F-4D97-AF65-F5344CB8AC3E}">
        <p14:creationId xmlns:p14="http://schemas.microsoft.com/office/powerpoint/2010/main" val="32862638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456DBD1-1048-5A22-C973-3E5FA83F57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BDF2F9D1-A98F-07EA-5B51-137E880556E6}"/>
              </a:ext>
            </a:extLst>
          </p:cNvPr>
          <p:cNvSpPr>
            <a:spLocks noGrp="1"/>
          </p:cNvSpPr>
          <p:nvPr>
            <p:ph type="ctrTitle"/>
          </p:nvPr>
        </p:nvSpPr>
        <p:spPr>
          <a:xfrm>
            <a:off x="1170165" y="1088571"/>
            <a:ext cx="7538405" cy="2774393"/>
          </a:xfrm>
        </p:spPr>
        <p:txBody>
          <a:bodyPr>
            <a:normAutofit/>
          </a:bodyPr>
          <a:lstStyle/>
          <a:p>
            <a:pPr algn="l"/>
            <a:r>
              <a:rPr lang="it-IT" sz="5000"/>
              <a:t>Gestione, manutenzione e appalti negli edifici giudiziari</a:t>
            </a:r>
          </a:p>
        </p:txBody>
      </p:sp>
      <p:sp>
        <p:nvSpPr>
          <p:cNvPr id="3" name="Sottotitolo 2">
            <a:extLst>
              <a:ext uri="{FF2B5EF4-FFF2-40B4-BE49-F238E27FC236}">
                <a16:creationId xmlns:a16="http://schemas.microsoft.com/office/drawing/2014/main" id="{4FA07C1C-906B-59AE-3880-7331E9758D11}"/>
              </a:ext>
            </a:extLst>
          </p:cNvPr>
          <p:cNvSpPr>
            <a:spLocks noGrp="1"/>
          </p:cNvSpPr>
          <p:nvPr>
            <p:ph type="subTitle" idx="1"/>
          </p:nvPr>
        </p:nvSpPr>
        <p:spPr>
          <a:xfrm>
            <a:off x="1197060" y="4027211"/>
            <a:ext cx="7538405" cy="1014107"/>
          </a:xfrm>
        </p:spPr>
        <p:txBody>
          <a:bodyPr>
            <a:normAutofit/>
          </a:bodyPr>
          <a:lstStyle/>
          <a:p>
            <a:pPr algn="l"/>
            <a:r>
              <a:rPr lang="it-IT" sz="2200"/>
              <a:t>Strategie per efficienza, sicurezza e organizzazione edilizia</a:t>
            </a:r>
          </a:p>
        </p:txBody>
      </p:sp>
    </p:spTree>
    <p:extLst>
      <p:ext uri="{BB962C8B-B14F-4D97-AF65-F5344CB8AC3E}">
        <p14:creationId xmlns:p14="http://schemas.microsoft.com/office/powerpoint/2010/main" val="338426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AB171876-A80A-ADCA-7E22-A861C29755D3}"/>
              </a:ext>
            </a:extLst>
          </p:cNvPr>
          <p:cNvSpPr>
            <a:spLocks noGrp="1"/>
          </p:cNvSpPr>
          <p:nvPr>
            <p:ph type="title"/>
          </p:nvPr>
        </p:nvSpPr>
        <p:spPr>
          <a:xfrm>
            <a:off x="614678" y="1543849"/>
            <a:ext cx="4145582" cy="4638825"/>
          </a:xfrm>
        </p:spPr>
        <p:txBody>
          <a:bodyPr anchor="t">
            <a:normAutofit/>
          </a:bodyPr>
          <a:lstStyle/>
          <a:p>
            <a:r>
              <a:rPr lang="it-IT"/>
              <a:t>Sistema accentrato delle manutenzioni: finalità e aggiornamenti normativi</a:t>
            </a:r>
          </a:p>
        </p:txBody>
      </p:sp>
      <p:sp>
        <p:nvSpPr>
          <p:cNvPr id="3" name="Segnaposto contenuto 2">
            <a:extLst>
              <a:ext uri="{FF2B5EF4-FFF2-40B4-BE49-F238E27FC236}">
                <a16:creationId xmlns:a16="http://schemas.microsoft.com/office/drawing/2014/main" id="{9E8B0E2A-060C-9537-48EE-65D7F9AC5837}"/>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Estensione del sistema</a:t>
            </a:r>
          </a:p>
          <a:p>
            <a:pPr marL="0" lvl="1" indent="0">
              <a:buFont typeface="Arial" panose="020B0604020202020204" pitchFamily="34" charset="0"/>
              <a:buNone/>
            </a:pPr>
            <a:r>
              <a:rPr lang="it-IT" sz="1400"/>
              <a:t>Il sistema è stato esteso agli edifici giudiziari per una gestione centralizzata e uniforme delle manutenzioni.</a:t>
            </a:r>
          </a:p>
          <a:p>
            <a:pPr marL="0" indent="0">
              <a:spcBef>
                <a:spcPts val="2500"/>
              </a:spcBef>
              <a:buFont typeface="Arial" panose="020B0604020202020204" pitchFamily="34" charset="0"/>
              <a:buNone/>
            </a:pPr>
            <a:r>
              <a:rPr lang="it-IT" sz="1400" b="1"/>
              <a:t>Obiettivi del sistema</a:t>
            </a:r>
          </a:p>
          <a:p>
            <a:pPr marL="0" lvl="1" indent="0">
              <a:buFont typeface="Arial" panose="020B0604020202020204" pitchFamily="34" charset="0"/>
              <a:buNone/>
            </a:pPr>
            <a:r>
              <a:rPr lang="it-IT" sz="1400"/>
              <a:t>Garantire una gestione unitaria, trasparente ed efficiente dei fabbisogni manutentivi pubblici.</a:t>
            </a:r>
          </a:p>
          <a:p>
            <a:pPr marL="0" indent="0">
              <a:spcBef>
                <a:spcPts val="2500"/>
              </a:spcBef>
              <a:buFont typeface="Arial" panose="020B0604020202020204" pitchFamily="34" charset="0"/>
              <a:buNone/>
            </a:pPr>
            <a:r>
              <a:rPr lang="it-IT" sz="1400" b="1"/>
              <a:t>Aggiornamenti normativi 2022</a:t>
            </a:r>
          </a:p>
          <a:p>
            <a:pPr marL="0" lvl="1" indent="0">
              <a:buFont typeface="Arial" panose="020B0604020202020204" pitchFamily="34" charset="0"/>
              <a:buNone/>
            </a:pPr>
            <a:r>
              <a:rPr lang="it-IT" sz="1400"/>
              <a:t>L’aggiornamento consente interventi più rapidi per lavori inferiori a 100.000 euro, aumentando l’efficienza operativa.</a:t>
            </a:r>
          </a:p>
        </p:txBody>
      </p:sp>
    </p:spTree>
    <p:extLst>
      <p:ext uri="{BB962C8B-B14F-4D97-AF65-F5344CB8AC3E}">
        <p14:creationId xmlns:p14="http://schemas.microsoft.com/office/powerpoint/2010/main" val="37216280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738DBA69-B853-888A-5BDC-4C3486210333}"/>
              </a:ext>
            </a:extLst>
          </p:cNvPr>
          <p:cNvSpPr>
            <a:spLocks noGrp="1"/>
          </p:cNvSpPr>
          <p:nvPr>
            <p:ph type="ctrTitle"/>
          </p:nvPr>
        </p:nvSpPr>
        <p:spPr>
          <a:xfrm>
            <a:off x="277091" y="1814321"/>
            <a:ext cx="7772400" cy="4560920"/>
          </a:xfrm>
        </p:spPr>
        <p:txBody>
          <a:bodyPr anchor="b">
            <a:normAutofit/>
          </a:bodyPr>
          <a:lstStyle/>
          <a:p>
            <a:pPr algn="l"/>
            <a:r>
              <a:rPr lang="it-IT" sz="6800"/>
              <a:t>Ripartizione delle competenze e ambiti di applicazione</a:t>
            </a:r>
          </a:p>
        </p:txBody>
      </p:sp>
    </p:spTree>
    <p:extLst>
      <p:ext uri="{BB962C8B-B14F-4D97-AF65-F5344CB8AC3E}">
        <p14:creationId xmlns:p14="http://schemas.microsoft.com/office/powerpoint/2010/main" val="30501153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B57C4581-2716-13CB-F8D0-6F3046A5264B}"/>
              </a:ext>
            </a:extLst>
          </p:cNvPr>
          <p:cNvSpPr>
            <a:spLocks noGrp="1"/>
          </p:cNvSpPr>
          <p:nvPr>
            <p:ph type="title"/>
          </p:nvPr>
        </p:nvSpPr>
        <p:spPr>
          <a:xfrm>
            <a:off x="614678" y="1543849"/>
            <a:ext cx="4145582" cy="4638825"/>
          </a:xfrm>
        </p:spPr>
        <p:txBody>
          <a:bodyPr anchor="t">
            <a:normAutofit/>
          </a:bodyPr>
          <a:lstStyle/>
          <a:p>
            <a:r>
              <a:rPr lang="it-IT"/>
              <a:t>Ambiti soggettivi e oggettivi del Manutentore Unico</a:t>
            </a:r>
          </a:p>
        </p:txBody>
      </p:sp>
      <p:sp>
        <p:nvSpPr>
          <p:cNvPr id="3" name="Segnaposto contenuto 2">
            <a:extLst>
              <a:ext uri="{FF2B5EF4-FFF2-40B4-BE49-F238E27FC236}">
                <a16:creationId xmlns:a16="http://schemas.microsoft.com/office/drawing/2014/main" id="{791265F4-3CA0-CE89-B0CE-36C686486354}"/>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Perimetro soggettivo applicazione</a:t>
            </a:r>
          </a:p>
          <a:p>
            <a:pPr marL="0" lvl="1" indent="0">
              <a:buFont typeface="Arial" panose="020B0604020202020204" pitchFamily="34" charset="0"/>
              <a:buNone/>
            </a:pPr>
            <a:r>
              <a:rPr lang="it-IT" sz="1400"/>
              <a:t>Include le Amministrazioni dello Stato come il Ministero della Giustizia per immobili giudiziari e amministrativi.</a:t>
            </a:r>
          </a:p>
          <a:p>
            <a:pPr marL="0" indent="0">
              <a:spcBef>
                <a:spcPts val="2500"/>
              </a:spcBef>
              <a:buFont typeface="Arial" panose="020B0604020202020204" pitchFamily="34" charset="0"/>
              <a:buNone/>
            </a:pPr>
            <a:r>
              <a:rPr lang="it-IT" sz="1400" b="1"/>
              <a:t>Esclusioni dal sistema</a:t>
            </a:r>
          </a:p>
          <a:p>
            <a:pPr marL="0" lvl="1" indent="0">
              <a:buFont typeface="Arial" panose="020B0604020202020204" pitchFamily="34" charset="0"/>
              <a:buNone/>
            </a:pPr>
            <a:r>
              <a:rPr lang="it-IT" sz="1400"/>
              <a:t>Esclude immobili di Ministeri come Difesa, Cultura, Affari Esteri e organi costituzionali e amministrazioni non statali.</a:t>
            </a:r>
          </a:p>
          <a:p>
            <a:pPr marL="0" indent="0">
              <a:spcBef>
                <a:spcPts val="2500"/>
              </a:spcBef>
              <a:buFont typeface="Arial" panose="020B0604020202020204" pitchFamily="34" charset="0"/>
              <a:buNone/>
            </a:pPr>
            <a:r>
              <a:rPr lang="it-IT" sz="1400" b="1"/>
              <a:t>Perimetro oggettivo interventi</a:t>
            </a:r>
          </a:p>
          <a:p>
            <a:pPr marL="0" lvl="1" indent="0">
              <a:buFont typeface="Arial" panose="020B0604020202020204" pitchFamily="34" charset="0"/>
              <a:buNone/>
            </a:pPr>
            <a:r>
              <a:rPr lang="it-IT" sz="1400"/>
              <a:t>Comprende manutenzioni ordinarie, straordinarie, restauri e ristrutturazioni su immobili statali o usati da amministrazioni statali.</a:t>
            </a:r>
          </a:p>
        </p:txBody>
      </p:sp>
    </p:spTree>
    <p:extLst>
      <p:ext uri="{BB962C8B-B14F-4D97-AF65-F5344CB8AC3E}">
        <p14:creationId xmlns:p14="http://schemas.microsoft.com/office/powerpoint/2010/main" val="17389808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93F80B9A-05CD-C854-70E8-37A5711D88B8}"/>
              </a:ext>
            </a:extLst>
          </p:cNvPr>
          <p:cNvSpPr>
            <a:spLocks noGrp="1"/>
          </p:cNvSpPr>
          <p:nvPr>
            <p:ph type="title"/>
          </p:nvPr>
        </p:nvSpPr>
        <p:spPr>
          <a:xfrm>
            <a:off x="978522" y="849085"/>
            <a:ext cx="3602356" cy="5179925"/>
          </a:xfrm>
        </p:spPr>
        <p:txBody>
          <a:bodyPr anchor="ctr">
            <a:normAutofit/>
          </a:bodyPr>
          <a:lstStyle/>
          <a:p>
            <a:r>
              <a:rPr lang="it-IT"/>
              <a:t>Competenze tra Ministero della Giustizia e Manutentore Unico</a:t>
            </a:r>
          </a:p>
        </p:txBody>
      </p:sp>
      <p:sp>
        <p:nvSpPr>
          <p:cNvPr id="3" name="Segnaposto contenuto 2">
            <a:extLst>
              <a:ext uri="{FF2B5EF4-FFF2-40B4-BE49-F238E27FC236}">
                <a16:creationId xmlns:a16="http://schemas.microsoft.com/office/drawing/2014/main" id="{9902A6F0-0106-73BE-9992-F2FDB3E22C21}"/>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Compiti del Ministero della Giustizia</a:t>
            </a:r>
          </a:p>
          <a:p>
            <a:pPr marL="0" lvl="1" indent="0">
              <a:buFont typeface="Arial" panose="020B0604020202020204" pitchFamily="34" charset="0"/>
              <a:buNone/>
            </a:pPr>
            <a:r>
              <a:rPr lang="it-IT" sz="1400"/>
              <a:t>Il Ministero esegue manutenzioni ordinarie e straordinarie sotto 100.000 euro e piccola manutenzione edile sotto 5.000 euro.</a:t>
            </a:r>
          </a:p>
          <a:p>
            <a:pPr marL="0" indent="0">
              <a:spcBef>
                <a:spcPts val="2500"/>
              </a:spcBef>
              <a:buFont typeface="Arial" panose="020B0604020202020204" pitchFamily="34" charset="0"/>
              <a:buNone/>
            </a:pPr>
            <a:r>
              <a:rPr lang="it-IT" sz="1400" b="1"/>
              <a:t>Interventi urgenti e sicurezza</a:t>
            </a:r>
          </a:p>
          <a:p>
            <a:pPr marL="0" lvl="1" indent="0">
              <a:buFont typeface="Arial" panose="020B0604020202020204" pitchFamily="34" charset="0"/>
              <a:buNone/>
            </a:pPr>
            <a:r>
              <a:rPr lang="it-IT" sz="1400"/>
              <a:t>Il Ministero gestisce interventi urgenti e garantisce gli obblighi di sicurezza sul lavoro ai sensi delle normative vigenti.</a:t>
            </a:r>
          </a:p>
          <a:p>
            <a:pPr marL="0" indent="0">
              <a:spcBef>
                <a:spcPts val="2500"/>
              </a:spcBef>
              <a:buFont typeface="Arial" panose="020B0604020202020204" pitchFamily="34" charset="0"/>
              <a:buNone/>
            </a:pPr>
            <a:r>
              <a:rPr lang="it-IT" sz="1400" b="1"/>
              <a:t>Ruolo del Manutentore Unico</a:t>
            </a:r>
          </a:p>
          <a:p>
            <a:pPr marL="0" lvl="1" indent="0">
              <a:buFont typeface="Arial" panose="020B0604020202020204" pitchFamily="34" charset="0"/>
              <a:buNone/>
            </a:pPr>
            <a:r>
              <a:rPr lang="it-IT" sz="1400"/>
              <a:t>Il Manutentore Unico cura interventi complessi e di alto costo, coordinando pianificazione e appalti tramite l’Agenzia del Demanio.</a:t>
            </a:r>
          </a:p>
          <a:p>
            <a:pPr marL="0" indent="0">
              <a:spcBef>
                <a:spcPts val="2500"/>
              </a:spcBef>
              <a:buFont typeface="Arial" panose="020B0604020202020204" pitchFamily="34" charset="0"/>
              <a:buNone/>
            </a:pPr>
            <a:r>
              <a:rPr lang="it-IT" sz="1400" b="1"/>
              <a:t>Funzioni dei Provveditorati alle opere pubbliche</a:t>
            </a:r>
          </a:p>
          <a:p>
            <a:pPr marL="0" lvl="1" indent="0">
              <a:buFont typeface="Arial" panose="020B0604020202020204" pitchFamily="34" charset="0"/>
              <a:buNone/>
            </a:pPr>
            <a:r>
              <a:rPr lang="it-IT" sz="1400"/>
              <a:t>Validano fabbisogni, assegnano priorità, dirigono lavori sopra 100.000 euro e supportano interventi minori.</a:t>
            </a:r>
          </a:p>
        </p:txBody>
      </p:sp>
    </p:spTree>
    <p:extLst>
      <p:ext uri="{BB962C8B-B14F-4D97-AF65-F5344CB8AC3E}">
        <p14:creationId xmlns:p14="http://schemas.microsoft.com/office/powerpoint/2010/main" val="34680156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96D83EE9-8517-1226-2BE5-4FB7FFB30391}"/>
              </a:ext>
            </a:extLst>
          </p:cNvPr>
          <p:cNvSpPr>
            <a:spLocks noGrp="1"/>
          </p:cNvSpPr>
          <p:nvPr>
            <p:ph type="title"/>
          </p:nvPr>
        </p:nvSpPr>
        <p:spPr>
          <a:xfrm>
            <a:off x="978522" y="849085"/>
            <a:ext cx="3602356" cy="5179925"/>
          </a:xfrm>
        </p:spPr>
        <p:txBody>
          <a:bodyPr anchor="ctr">
            <a:normAutofit/>
          </a:bodyPr>
          <a:lstStyle/>
          <a:p>
            <a:r>
              <a:rPr lang="it-IT"/>
              <a:t>Esclusioni dal sistema accentrato e casi particolari</a:t>
            </a:r>
          </a:p>
        </p:txBody>
      </p:sp>
      <p:sp>
        <p:nvSpPr>
          <p:cNvPr id="3" name="Segnaposto contenuto 2">
            <a:extLst>
              <a:ext uri="{FF2B5EF4-FFF2-40B4-BE49-F238E27FC236}">
                <a16:creationId xmlns:a16="http://schemas.microsoft.com/office/drawing/2014/main" id="{3C29E804-3BDD-2C1C-5E93-B854B0C44110}"/>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Responsabilità e coordinamento</a:t>
            </a:r>
          </a:p>
          <a:p>
            <a:pPr marL="0" lvl="1" indent="0">
              <a:buFont typeface="Arial" panose="020B0604020202020204" pitchFamily="34" charset="0"/>
              <a:buNone/>
            </a:pPr>
            <a:r>
              <a:rPr lang="it-IT" sz="1400"/>
              <a:t>Il Ministero della Giustizia gestisce lavori di modesto importo mentre l’Agenzia del Demanio coordina interventi rilevanti.</a:t>
            </a:r>
          </a:p>
          <a:p>
            <a:pPr marL="0" indent="0">
              <a:spcBef>
                <a:spcPts val="2500"/>
              </a:spcBef>
              <a:buFont typeface="Arial" panose="020B0604020202020204" pitchFamily="34" charset="0"/>
              <a:buNone/>
            </a:pPr>
            <a:r>
              <a:rPr lang="it-IT" sz="1400" b="1"/>
              <a:t>Esclusioni principali dal sistema</a:t>
            </a:r>
          </a:p>
          <a:p>
            <a:pPr marL="0" lvl="1" indent="0">
              <a:buFont typeface="Arial" panose="020B0604020202020204" pitchFamily="34" charset="0"/>
              <a:buNone/>
            </a:pPr>
            <a:r>
              <a:rPr lang="it-IT" sz="1400"/>
              <a:t>Esclusi nuova costruzione, piccola manutenzione diretta e servizi di manutenzione periodica senza lavori edilizi programmabili.</a:t>
            </a:r>
          </a:p>
          <a:p>
            <a:pPr marL="0" indent="0">
              <a:spcBef>
                <a:spcPts val="2500"/>
              </a:spcBef>
              <a:buFont typeface="Arial" panose="020B0604020202020204" pitchFamily="34" charset="0"/>
              <a:buNone/>
            </a:pPr>
            <a:r>
              <a:rPr lang="it-IT" sz="1400" b="1"/>
              <a:t>Interventi di piccola manutenzione</a:t>
            </a:r>
          </a:p>
          <a:p>
            <a:pPr marL="0" lvl="1" indent="0">
              <a:buFont typeface="Arial" panose="020B0604020202020204" pitchFamily="34" charset="0"/>
              <a:buNone/>
            </a:pPr>
            <a:r>
              <a:rPr lang="it-IT" sz="1400"/>
              <a:t>Interventi sotto 5.000 euro sono esclusi ma devono essere comunicati nel PTIM e SIM.</a:t>
            </a:r>
          </a:p>
          <a:p>
            <a:pPr marL="0" indent="0">
              <a:spcBef>
                <a:spcPts val="2500"/>
              </a:spcBef>
              <a:buFont typeface="Arial" panose="020B0604020202020204" pitchFamily="34" charset="0"/>
              <a:buNone/>
            </a:pPr>
            <a:r>
              <a:rPr lang="it-IT" sz="1400" b="1"/>
              <a:t>Casi particolari di esclusione</a:t>
            </a:r>
          </a:p>
          <a:p>
            <a:pPr marL="0" lvl="1" indent="0">
              <a:buFont typeface="Arial" panose="020B0604020202020204" pitchFamily="34" charset="0"/>
              <a:buNone/>
            </a:pPr>
            <a:r>
              <a:rPr lang="it-IT" sz="1400"/>
              <a:t>Esclusi interventi urgenti, immobili FIP, fondi speciali, adeguamenti sicurezza e indagini sismiche obbligatorie.</a:t>
            </a:r>
          </a:p>
        </p:txBody>
      </p:sp>
    </p:spTree>
    <p:extLst>
      <p:ext uri="{BB962C8B-B14F-4D97-AF65-F5344CB8AC3E}">
        <p14:creationId xmlns:p14="http://schemas.microsoft.com/office/powerpoint/2010/main" val="2273390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18F2D078-1D59-C7E3-6BEE-58BF010D13C8}"/>
              </a:ext>
            </a:extLst>
          </p:cNvPr>
          <p:cNvSpPr>
            <a:spLocks noGrp="1"/>
          </p:cNvSpPr>
          <p:nvPr>
            <p:ph type="ctrTitle"/>
          </p:nvPr>
        </p:nvSpPr>
        <p:spPr>
          <a:xfrm>
            <a:off x="277091" y="1814321"/>
            <a:ext cx="7772400" cy="4560920"/>
          </a:xfrm>
        </p:spPr>
        <p:txBody>
          <a:bodyPr anchor="b">
            <a:normAutofit/>
          </a:bodyPr>
          <a:lstStyle/>
          <a:p>
            <a:pPr algn="l"/>
            <a:r>
              <a:rPr lang="it-IT" sz="7400"/>
              <a:t>Gestione delle urgenze e sicurezza negli edifici giudiziari</a:t>
            </a:r>
          </a:p>
        </p:txBody>
      </p:sp>
    </p:spTree>
    <p:extLst>
      <p:ext uri="{BB962C8B-B14F-4D97-AF65-F5344CB8AC3E}">
        <p14:creationId xmlns:p14="http://schemas.microsoft.com/office/powerpoint/2010/main" val="11577185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C4F58F95-EB14-ABD3-4809-A4A73DA105A3}"/>
              </a:ext>
            </a:extLst>
          </p:cNvPr>
          <p:cNvSpPr>
            <a:spLocks noGrp="1"/>
          </p:cNvSpPr>
          <p:nvPr>
            <p:ph type="title"/>
          </p:nvPr>
        </p:nvSpPr>
        <p:spPr>
          <a:xfrm>
            <a:off x="978522" y="849085"/>
            <a:ext cx="3602356" cy="5179925"/>
          </a:xfrm>
        </p:spPr>
        <p:txBody>
          <a:bodyPr anchor="ctr">
            <a:normAutofit/>
          </a:bodyPr>
          <a:lstStyle/>
          <a:p>
            <a:r>
              <a:rPr lang="it-IT"/>
              <a:t>Interventi di somma urgenza: disciplina e procedure</a:t>
            </a:r>
          </a:p>
        </p:txBody>
      </p:sp>
      <p:sp>
        <p:nvSpPr>
          <p:cNvPr id="3" name="Segnaposto contenuto 2">
            <a:extLst>
              <a:ext uri="{FF2B5EF4-FFF2-40B4-BE49-F238E27FC236}">
                <a16:creationId xmlns:a16="http://schemas.microsoft.com/office/drawing/2014/main" id="{60FD653C-07F2-A475-7628-17EAFC4C4D41}"/>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Definizione e normativa</a:t>
            </a:r>
          </a:p>
          <a:p>
            <a:pPr marL="0" lvl="1" indent="0">
              <a:buFont typeface="Arial" panose="020B0604020202020204" pitchFamily="34" charset="0"/>
              <a:buNone/>
            </a:pPr>
            <a:r>
              <a:rPr lang="it-IT" sz="1400"/>
              <a:t>Gli interventi di somma urgenza sono disciplinati dall’articolo 140 del D.Lgs. 36/2023 e costituiscono una procedura eccezionale e derogatoria.</a:t>
            </a:r>
          </a:p>
          <a:p>
            <a:pPr marL="0" indent="0">
              <a:spcBef>
                <a:spcPts val="2500"/>
              </a:spcBef>
              <a:buFont typeface="Arial" panose="020B0604020202020204" pitchFamily="34" charset="0"/>
              <a:buNone/>
            </a:pPr>
            <a:r>
              <a:rPr lang="it-IT" sz="1400" b="1"/>
              <a:t>Condizioni di attivazione</a:t>
            </a:r>
          </a:p>
          <a:p>
            <a:pPr marL="0" lvl="1" indent="0">
              <a:buFont typeface="Arial" panose="020B0604020202020204" pitchFamily="34" charset="0"/>
              <a:buNone/>
            </a:pPr>
            <a:r>
              <a:rPr lang="it-IT" sz="1400"/>
              <a:t>Sono attivati solo in presenza di eventi imprevisti che causano gravi rischi imminenti per l’incolumità pubblica o privata senza possibilità di indugio.</a:t>
            </a:r>
          </a:p>
          <a:p>
            <a:pPr marL="0" indent="0">
              <a:spcBef>
                <a:spcPts val="2500"/>
              </a:spcBef>
              <a:buFont typeface="Arial" panose="020B0604020202020204" pitchFamily="34" charset="0"/>
              <a:buNone/>
            </a:pPr>
            <a:r>
              <a:rPr lang="it-IT" sz="1400" b="1"/>
              <a:t>Esempi tipici di intervento</a:t>
            </a:r>
          </a:p>
          <a:p>
            <a:pPr marL="0" lvl="1" indent="0">
              <a:buFont typeface="Arial" panose="020B0604020202020204" pitchFamily="34" charset="0"/>
              <a:buNone/>
            </a:pPr>
            <a:r>
              <a:rPr lang="it-IT" sz="1400"/>
              <a:t>Crolli, infiltrazioni, malfunzionamenti di impianti e presenza di materiali pericolosi che minacciano la sicurezza degli edifici giudiziari.</a:t>
            </a:r>
          </a:p>
          <a:p>
            <a:pPr marL="0" indent="0">
              <a:spcBef>
                <a:spcPts val="2500"/>
              </a:spcBef>
              <a:buFont typeface="Arial" panose="020B0604020202020204" pitchFamily="34" charset="0"/>
              <a:buNone/>
            </a:pPr>
            <a:r>
              <a:rPr lang="it-IT" sz="1400" b="1"/>
              <a:t>Procedura e regolarizzazione</a:t>
            </a:r>
          </a:p>
          <a:p>
            <a:pPr marL="0" lvl="1" indent="0">
              <a:buFont typeface="Arial" panose="020B0604020202020204" pitchFamily="34" charset="0"/>
              <a:buNone/>
            </a:pPr>
            <a:r>
              <a:rPr lang="it-IT" sz="1400"/>
              <a:t>L’intervento è immediato per eliminare il pericolo, seguito da una successiva regolarizzazione amministrativa e contabile.</a:t>
            </a:r>
          </a:p>
        </p:txBody>
      </p:sp>
    </p:spTree>
    <p:extLst>
      <p:ext uri="{BB962C8B-B14F-4D97-AF65-F5344CB8AC3E}">
        <p14:creationId xmlns:p14="http://schemas.microsoft.com/office/powerpoint/2010/main" val="3915933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E31C4C4E-2925-EF93-02D4-14F87F66EE3F}"/>
              </a:ext>
            </a:extLst>
          </p:cNvPr>
          <p:cNvSpPr>
            <a:spLocks noGrp="1"/>
          </p:cNvSpPr>
          <p:nvPr>
            <p:ph type="title"/>
          </p:nvPr>
        </p:nvSpPr>
        <p:spPr>
          <a:xfrm>
            <a:off x="978522" y="849085"/>
            <a:ext cx="3602356" cy="5179925"/>
          </a:xfrm>
        </p:spPr>
        <p:txBody>
          <a:bodyPr anchor="ctr">
            <a:normAutofit/>
          </a:bodyPr>
          <a:lstStyle/>
          <a:p>
            <a:r>
              <a:rPr lang="it-IT"/>
              <a:t>Ruoli e responsabilità nella gestione delle emergenze</a:t>
            </a:r>
          </a:p>
        </p:txBody>
      </p:sp>
      <p:sp>
        <p:nvSpPr>
          <p:cNvPr id="3" name="Segnaposto contenuto 2">
            <a:extLst>
              <a:ext uri="{FF2B5EF4-FFF2-40B4-BE49-F238E27FC236}">
                <a16:creationId xmlns:a16="http://schemas.microsoft.com/office/drawing/2014/main" id="{4F49A964-4C66-6FC9-1ADA-A4DD14EAD21A}"/>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Segnalazione di emergenza</a:t>
            </a:r>
          </a:p>
          <a:p>
            <a:pPr marL="0" lvl="1" indent="0">
              <a:buFont typeface="Arial" panose="020B0604020202020204" pitchFamily="34" charset="0"/>
              <a:buNone/>
            </a:pPr>
            <a:r>
              <a:rPr lang="it-IT" sz="1400"/>
              <a:t>Qualunque soggetto può segnalare situazioni di pericolo secondo il D.Lgs. 81/2008, garantendo una pronta comunicazione.</a:t>
            </a:r>
          </a:p>
          <a:p>
            <a:pPr marL="0" indent="0">
              <a:spcBef>
                <a:spcPts val="2500"/>
              </a:spcBef>
              <a:buFont typeface="Arial" panose="020B0604020202020204" pitchFamily="34" charset="0"/>
              <a:buNone/>
            </a:pPr>
            <a:r>
              <a:rPr lang="it-IT" sz="1400" b="1"/>
              <a:t>Valutazione e misure di tutela</a:t>
            </a:r>
          </a:p>
          <a:p>
            <a:pPr marL="0" lvl="1" indent="0">
              <a:buFont typeface="Arial" panose="020B0604020202020204" pitchFamily="34" charset="0"/>
              <a:buNone/>
            </a:pPr>
            <a:r>
              <a:rPr lang="it-IT" sz="1400"/>
              <a:t>Il dirigente giudiziario, con RSPP e dirigente amministrativo, valuta il rischio e adotta misure di sicurezza immediate.</a:t>
            </a:r>
          </a:p>
          <a:p>
            <a:pPr marL="0" indent="0">
              <a:spcBef>
                <a:spcPts val="2500"/>
              </a:spcBef>
              <a:buFont typeface="Arial" panose="020B0604020202020204" pitchFamily="34" charset="0"/>
              <a:buNone/>
            </a:pPr>
            <a:r>
              <a:rPr lang="it-IT" sz="1400" b="1"/>
              <a:t>Ruolo del RUP e limiti economici</a:t>
            </a:r>
          </a:p>
          <a:p>
            <a:pPr marL="0" lvl="1" indent="0">
              <a:buFont typeface="Arial" panose="020B0604020202020204" pitchFamily="34" charset="0"/>
              <a:buNone/>
            </a:pPr>
            <a:r>
              <a:rPr lang="it-IT" sz="1400"/>
              <a:t>Il RUP può disporre lavori urgenti per rimuovere il pericolo entro un limite di spesa di 500.000 euro.</a:t>
            </a:r>
          </a:p>
          <a:p>
            <a:pPr marL="0" indent="0">
              <a:spcBef>
                <a:spcPts val="2500"/>
              </a:spcBef>
              <a:buFont typeface="Arial" panose="020B0604020202020204" pitchFamily="34" charset="0"/>
              <a:buNone/>
            </a:pPr>
            <a:r>
              <a:rPr lang="it-IT" sz="1400" b="1"/>
              <a:t>Coordinamento tecnico ministeriale</a:t>
            </a:r>
          </a:p>
          <a:p>
            <a:pPr marL="0" lvl="1" indent="0">
              <a:buFont typeface="Arial" panose="020B0604020202020204" pitchFamily="34" charset="0"/>
              <a:buNone/>
            </a:pPr>
            <a:r>
              <a:rPr lang="it-IT" sz="1400"/>
              <a:t>I tecnici dipendono dalla DG RMT o dal Provveditorato, coordinandosi per la manutenzione e gestione emergenze.</a:t>
            </a:r>
          </a:p>
        </p:txBody>
      </p:sp>
    </p:spTree>
    <p:extLst>
      <p:ext uri="{BB962C8B-B14F-4D97-AF65-F5344CB8AC3E}">
        <p14:creationId xmlns:p14="http://schemas.microsoft.com/office/powerpoint/2010/main" val="37927046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EF614260-C109-2A91-FC0D-C74A611B8739}"/>
              </a:ext>
            </a:extLst>
          </p:cNvPr>
          <p:cNvSpPr>
            <a:spLocks noGrp="1"/>
          </p:cNvSpPr>
          <p:nvPr>
            <p:ph type="title"/>
          </p:nvPr>
        </p:nvSpPr>
        <p:spPr>
          <a:xfrm>
            <a:off x="978522" y="849085"/>
            <a:ext cx="3602356" cy="5179925"/>
          </a:xfrm>
        </p:spPr>
        <p:txBody>
          <a:bodyPr anchor="ctr">
            <a:normAutofit/>
          </a:bodyPr>
          <a:lstStyle/>
          <a:p>
            <a:r>
              <a:rPr lang="it-IT"/>
              <a:t>Affidamento, controlli e limiti della somma urgenza</a:t>
            </a:r>
          </a:p>
        </p:txBody>
      </p:sp>
      <p:sp>
        <p:nvSpPr>
          <p:cNvPr id="3" name="Segnaposto contenuto 2">
            <a:extLst>
              <a:ext uri="{FF2B5EF4-FFF2-40B4-BE49-F238E27FC236}">
                <a16:creationId xmlns:a16="http://schemas.microsoft.com/office/drawing/2014/main" id="{52432C84-2214-9C66-ABBC-E1EA2667806F}"/>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Verbale e perizia giustificativa</a:t>
            </a:r>
          </a:p>
          <a:p>
            <a:pPr marL="0" lvl="1" indent="0">
              <a:buFont typeface="Arial" panose="020B0604020202020204" pitchFamily="34" charset="0"/>
              <a:buNone/>
            </a:pPr>
            <a:r>
              <a:rPr lang="it-IT" sz="1400"/>
              <a:t>Il RUP o tecnico redige verbale di somma urgenza e perizia entro dieci giorni per giustificare l’intervento urgente.</a:t>
            </a:r>
          </a:p>
          <a:p>
            <a:pPr marL="0" indent="0">
              <a:spcBef>
                <a:spcPts val="2500"/>
              </a:spcBef>
              <a:buFont typeface="Arial" panose="020B0604020202020204" pitchFamily="34" charset="0"/>
              <a:buNone/>
            </a:pPr>
            <a:r>
              <a:rPr lang="it-IT" sz="1400" b="1"/>
              <a:t>Limiti temporali dell’intervento</a:t>
            </a:r>
          </a:p>
          <a:p>
            <a:pPr marL="0" lvl="1" indent="0">
              <a:buFont typeface="Arial" panose="020B0604020202020204" pitchFamily="34" charset="0"/>
              <a:buNone/>
            </a:pPr>
            <a:r>
              <a:rPr lang="it-IT" sz="1400"/>
              <a:t>L’intervento dura solo il tempo necessario, massimo quindici giorni, salvo stato di emergenza formale.</a:t>
            </a:r>
          </a:p>
          <a:p>
            <a:pPr marL="0" indent="0">
              <a:spcBef>
                <a:spcPts val="2500"/>
              </a:spcBef>
              <a:buFont typeface="Arial" panose="020B0604020202020204" pitchFamily="34" charset="0"/>
              <a:buNone/>
            </a:pPr>
            <a:r>
              <a:rPr lang="it-IT" sz="1400" b="1"/>
              <a:t>Controlli e pubblicazione atti</a:t>
            </a:r>
          </a:p>
          <a:p>
            <a:pPr marL="0" lvl="1" indent="0">
              <a:buFont typeface="Arial" panose="020B0604020202020204" pitchFamily="34" charset="0"/>
              <a:buNone/>
            </a:pPr>
            <a:r>
              <a:rPr lang="it-IT" sz="1400"/>
              <a:t>La stazione appaltante pubblica gli atti e trasmette la documentazione all’ANAC per i controlli di competenza.</a:t>
            </a:r>
          </a:p>
          <a:p>
            <a:pPr marL="0" indent="0">
              <a:spcBef>
                <a:spcPts val="2500"/>
              </a:spcBef>
              <a:buFont typeface="Arial" panose="020B0604020202020204" pitchFamily="34" charset="0"/>
              <a:buNone/>
            </a:pPr>
            <a:r>
              <a:rPr lang="it-IT" sz="1400" b="1"/>
              <a:t>Uso limitato e affidamenti tecnici</a:t>
            </a:r>
          </a:p>
          <a:p>
            <a:pPr marL="0" lvl="1" indent="0">
              <a:buFont typeface="Arial" panose="020B0604020202020204" pitchFamily="34" charset="0"/>
              <a:buNone/>
            </a:pPr>
            <a:r>
              <a:rPr lang="it-IT" sz="1400"/>
              <a:t>La somma urgenza è derogatoria, usata solo per eventi imprevisti, con affidamenti motivati e controllati.</a:t>
            </a:r>
          </a:p>
        </p:txBody>
      </p:sp>
    </p:spTree>
    <p:extLst>
      <p:ext uri="{BB962C8B-B14F-4D97-AF65-F5344CB8AC3E}">
        <p14:creationId xmlns:p14="http://schemas.microsoft.com/office/powerpoint/2010/main" val="36421892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3B6EF79E-C420-5DDB-CC0B-C2B008A2C69B}"/>
              </a:ext>
            </a:extLst>
          </p:cNvPr>
          <p:cNvSpPr>
            <a:spLocks noGrp="1"/>
          </p:cNvSpPr>
          <p:nvPr>
            <p:ph type="ctrTitle"/>
          </p:nvPr>
        </p:nvSpPr>
        <p:spPr>
          <a:xfrm>
            <a:off x="277091" y="1814321"/>
            <a:ext cx="7772400" cy="4560920"/>
          </a:xfrm>
        </p:spPr>
        <p:txBody>
          <a:bodyPr anchor="b">
            <a:normAutofit/>
          </a:bodyPr>
          <a:lstStyle/>
          <a:p>
            <a:pPr algn="l"/>
            <a:r>
              <a:rPr lang="it-IT" sz="6800"/>
              <a:t>Sicurezza e adeguamento alle normative nei luoghi di lavoro</a:t>
            </a:r>
          </a:p>
        </p:txBody>
      </p:sp>
    </p:spTree>
    <p:extLst>
      <p:ext uri="{BB962C8B-B14F-4D97-AF65-F5344CB8AC3E}">
        <p14:creationId xmlns:p14="http://schemas.microsoft.com/office/powerpoint/2010/main" val="22690835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C36C867C-9999-9F7A-1F1B-FD09D3840D5B}"/>
              </a:ext>
            </a:extLst>
          </p:cNvPr>
          <p:cNvSpPr>
            <a:spLocks noGrp="1"/>
          </p:cNvSpPr>
          <p:nvPr>
            <p:ph type="title"/>
          </p:nvPr>
        </p:nvSpPr>
        <p:spPr>
          <a:xfrm>
            <a:off x="978522" y="849085"/>
            <a:ext cx="3602356" cy="5179925"/>
          </a:xfrm>
        </p:spPr>
        <p:txBody>
          <a:bodyPr anchor="ctr">
            <a:normAutofit/>
          </a:bodyPr>
          <a:lstStyle/>
          <a:p>
            <a:r>
              <a:rPr lang="it-IT"/>
              <a:t>Programma della Presentazione</a:t>
            </a:r>
          </a:p>
        </p:txBody>
      </p:sp>
      <p:sp>
        <p:nvSpPr>
          <p:cNvPr id="3" name="Segnaposto contenuto 2">
            <a:extLst>
              <a:ext uri="{FF2B5EF4-FFF2-40B4-BE49-F238E27FC236}">
                <a16:creationId xmlns:a16="http://schemas.microsoft.com/office/drawing/2014/main" id="{5C385C99-3FA7-E720-0DFB-5DC4986A199C}"/>
              </a:ext>
            </a:extLst>
          </p:cNvPr>
          <p:cNvSpPr>
            <a:spLocks noGrp="1"/>
          </p:cNvSpPr>
          <p:nvPr>
            <p:ph idx="1"/>
            <p:extLst>
              <p:ext uri="{E7BDC344-281C-4309-B0C6-D0EE65EED2A8}">
                <p202:designPr xmlns:p202="http://schemas.microsoft.com/office/powerpoint/2020/02/main">
                  <p202:designTagLst>
                    <p202:designTag name="ARCH:1:CLS" val="BulletedText"/>
                  </p202:designTagLst>
                </p202:designPr>
              </p:ext>
            </p:extLst>
          </p:nvPr>
        </p:nvSpPr>
        <p:spPr>
          <a:xfrm>
            <a:off x="5487394" y="849085"/>
            <a:ext cx="6144768" cy="5179925"/>
          </a:xfrm>
        </p:spPr>
        <p:txBody>
          <a:bodyPr anchor="ctr">
            <a:normAutofit/>
          </a:bodyPr>
          <a:lstStyle/>
          <a:p>
            <a:pPr>
              <a:buFont typeface="Arial" panose="020B0604020202020204" pitchFamily="34" charset="0"/>
              <a:buChar char="•"/>
            </a:pPr>
            <a:r>
              <a:rPr lang="it-IT" sz="1700"/>
              <a:t>Gestione e competenze sugli immobili giudiziari</a:t>
            </a:r>
          </a:p>
          <a:p>
            <a:pPr>
              <a:buFont typeface="Arial" panose="020B0604020202020204" pitchFamily="34" charset="0"/>
              <a:buChar char="•"/>
            </a:pPr>
            <a:r>
              <a:rPr lang="it-IT" sz="1700"/>
              <a:t>Centralizzazione delle spese e sistema accentrato delle manutenzioni</a:t>
            </a:r>
          </a:p>
          <a:p>
            <a:pPr>
              <a:buFont typeface="Arial" panose="020B0604020202020204" pitchFamily="34" charset="0"/>
              <a:buChar char="•"/>
            </a:pPr>
            <a:r>
              <a:rPr lang="it-IT" sz="1700"/>
              <a:t>Ripartizione delle competenze e ambiti di applicazione</a:t>
            </a:r>
          </a:p>
          <a:p>
            <a:pPr>
              <a:buFont typeface="Arial" panose="020B0604020202020204" pitchFamily="34" charset="0"/>
              <a:buChar char="•"/>
            </a:pPr>
            <a:r>
              <a:rPr lang="it-IT" sz="1700"/>
              <a:t>Gestione delle urgenze e sicurezza negli edifici giudiziari</a:t>
            </a:r>
          </a:p>
          <a:p>
            <a:pPr>
              <a:buFont typeface="Arial" panose="020B0604020202020204" pitchFamily="34" charset="0"/>
              <a:buChar char="•"/>
            </a:pPr>
            <a:r>
              <a:rPr lang="it-IT" sz="1700"/>
              <a:t>Sicurezza e adeguamento alle normative nei luoghi di lavoro</a:t>
            </a:r>
          </a:p>
          <a:p>
            <a:pPr>
              <a:buFont typeface="Arial" panose="020B0604020202020204" pitchFamily="34" charset="0"/>
              <a:buChar char="•"/>
            </a:pPr>
            <a:r>
              <a:rPr lang="it-IT" sz="1700"/>
              <a:t>Programmazione e monitoraggio degli interventi manutentivi</a:t>
            </a:r>
          </a:p>
          <a:p>
            <a:pPr>
              <a:buFont typeface="Arial" panose="020B0604020202020204" pitchFamily="34" charset="0"/>
              <a:buChar char="•"/>
            </a:pPr>
            <a:r>
              <a:rPr lang="it-IT" sz="1700"/>
              <a:t>Stazioni appaltanti e qualificazione degli uffici giudiziari</a:t>
            </a:r>
          </a:p>
          <a:p>
            <a:pPr>
              <a:buFont typeface="Arial" panose="020B0604020202020204" pitchFamily="34" charset="0"/>
              <a:buChar char="•"/>
            </a:pPr>
            <a:r>
              <a:rPr lang="it-IT" sz="1700"/>
              <a:t>Procedure di gara, strumenti di acquisto e digitalizzazione</a:t>
            </a:r>
          </a:p>
        </p:txBody>
      </p:sp>
    </p:spTree>
    <p:extLst>
      <p:ext uri="{BB962C8B-B14F-4D97-AF65-F5344CB8AC3E}">
        <p14:creationId xmlns:p14="http://schemas.microsoft.com/office/powerpoint/2010/main" val="13935854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ED9D551F-F9ED-8C92-16FA-F52C4875EE15}"/>
              </a:ext>
            </a:extLst>
          </p:cNvPr>
          <p:cNvSpPr>
            <a:spLocks noGrp="1"/>
          </p:cNvSpPr>
          <p:nvPr>
            <p:ph type="title"/>
          </p:nvPr>
        </p:nvSpPr>
        <p:spPr>
          <a:xfrm>
            <a:off x="978522" y="849085"/>
            <a:ext cx="3602356" cy="5179925"/>
          </a:xfrm>
        </p:spPr>
        <p:txBody>
          <a:bodyPr anchor="ctr">
            <a:normAutofit/>
          </a:bodyPr>
          <a:lstStyle/>
          <a:p>
            <a:r>
              <a:rPr lang="it-IT"/>
              <a:t>Obblighi e procedure per la sicurezza nei luoghi di lavoro</a:t>
            </a:r>
          </a:p>
        </p:txBody>
      </p:sp>
      <p:sp>
        <p:nvSpPr>
          <p:cNvPr id="3" name="Segnaposto contenuto 2">
            <a:extLst>
              <a:ext uri="{FF2B5EF4-FFF2-40B4-BE49-F238E27FC236}">
                <a16:creationId xmlns:a16="http://schemas.microsoft.com/office/drawing/2014/main" id="{9DF360E2-C852-82C6-1651-F8DA43EF7648}"/>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Adeguamento edifici giudiziari</a:t>
            </a:r>
          </a:p>
          <a:p>
            <a:pPr marL="0" lvl="1" indent="0">
              <a:buFont typeface="Arial" panose="020B0604020202020204" pitchFamily="34" charset="0"/>
              <a:buNone/>
            </a:pPr>
            <a:r>
              <a:rPr lang="it-IT" sz="1400"/>
              <a:t>Gli interventi per la sicurezza negli edifici giudiziari devono rispettare il D.Lgs. 9 aprile 2008, n. 81 e garantire la tutela della salute.</a:t>
            </a:r>
          </a:p>
          <a:p>
            <a:pPr marL="0" indent="0">
              <a:spcBef>
                <a:spcPts val="2500"/>
              </a:spcBef>
              <a:buFont typeface="Arial" panose="020B0604020202020204" pitchFamily="34" charset="0"/>
              <a:buNone/>
            </a:pPr>
            <a:r>
              <a:rPr lang="it-IT" sz="1400" b="1"/>
              <a:t>Responsabilità delle amministrazioni</a:t>
            </a:r>
          </a:p>
          <a:p>
            <a:pPr marL="0" lvl="1" indent="0">
              <a:buFont typeface="Arial" panose="020B0604020202020204" pitchFamily="34" charset="0"/>
              <a:buNone/>
            </a:pPr>
            <a:r>
              <a:rPr lang="it-IT" sz="1400"/>
              <a:t>Le Amministrazioni utilizzatrici sono responsabili dell’esecuzione diretta degli interventi di sicurezza nei luoghi di lavoro.</a:t>
            </a:r>
          </a:p>
          <a:p>
            <a:pPr marL="0" indent="0">
              <a:spcBef>
                <a:spcPts val="2500"/>
              </a:spcBef>
              <a:buFont typeface="Arial" panose="020B0604020202020204" pitchFamily="34" charset="0"/>
              <a:buNone/>
            </a:pPr>
            <a:r>
              <a:rPr lang="it-IT" sz="1400" b="1"/>
              <a:t>Esclusioni dal Sistema Accentrato</a:t>
            </a:r>
          </a:p>
          <a:p>
            <a:pPr marL="0" lvl="1" indent="0">
              <a:buFont typeface="Arial" panose="020B0604020202020204" pitchFamily="34" charset="0"/>
              <a:buNone/>
            </a:pPr>
            <a:r>
              <a:rPr lang="it-IT" sz="1400"/>
              <a:t>Gli interventi urgenti e indispensabili per la sicurezza non rientrano nel Sistema Accentrato delle Manutenzioni, ma vanno gestiti direttamente.</a:t>
            </a:r>
          </a:p>
          <a:p>
            <a:pPr marL="0" indent="0">
              <a:spcBef>
                <a:spcPts val="2500"/>
              </a:spcBef>
              <a:buFont typeface="Arial" panose="020B0604020202020204" pitchFamily="34" charset="0"/>
              <a:buNone/>
            </a:pPr>
            <a:r>
              <a:rPr lang="it-IT" sz="1400" b="1"/>
              <a:t>Avvio procedure di appalto</a:t>
            </a:r>
          </a:p>
          <a:p>
            <a:pPr marL="0" lvl="1" indent="0">
              <a:buFont typeface="Arial" panose="020B0604020202020204" pitchFamily="34" charset="0"/>
              <a:buNone/>
            </a:pPr>
            <a:r>
              <a:rPr lang="it-IT" sz="1400"/>
              <a:t>L’ufficio giudiziario deve inviare una formale istanza alla DGRMT per avviare le procedure di appalto relative agli interventi di sicurezza.</a:t>
            </a:r>
          </a:p>
        </p:txBody>
      </p:sp>
    </p:spTree>
    <p:extLst>
      <p:ext uri="{BB962C8B-B14F-4D97-AF65-F5344CB8AC3E}">
        <p14:creationId xmlns:p14="http://schemas.microsoft.com/office/powerpoint/2010/main" val="21056507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04755F8D-C9CF-F405-077D-2187489D044D}"/>
              </a:ext>
            </a:extLst>
          </p:cNvPr>
          <p:cNvSpPr>
            <a:spLocks noGrp="1"/>
          </p:cNvSpPr>
          <p:nvPr>
            <p:ph type="title"/>
          </p:nvPr>
        </p:nvSpPr>
        <p:spPr>
          <a:xfrm>
            <a:off x="614678" y="1543849"/>
            <a:ext cx="4145582" cy="4638825"/>
          </a:xfrm>
        </p:spPr>
        <p:txBody>
          <a:bodyPr anchor="t">
            <a:normAutofit/>
          </a:bodyPr>
          <a:lstStyle/>
          <a:p>
            <a:r>
              <a:rPr lang="it-IT"/>
              <a:t>Documentazione, priorità e iter autorizzativo</a:t>
            </a:r>
          </a:p>
        </p:txBody>
      </p:sp>
      <p:sp>
        <p:nvSpPr>
          <p:cNvPr id="3" name="Segnaposto contenuto 2">
            <a:extLst>
              <a:ext uri="{FF2B5EF4-FFF2-40B4-BE49-F238E27FC236}">
                <a16:creationId xmlns:a16="http://schemas.microsoft.com/office/drawing/2014/main" id="{0E731DA5-D3B3-C898-EF68-386CCC062FBD}"/>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Prescrizioni e documentazione</a:t>
            </a:r>
          </a:p>
          <a:p>
            <a:pPr marL="0" lvl="1" indent="0">
              <a:buFont typeface="Arial" panose="020B0604020202020204" pitchFamily="34" charset="0"/>
              <a:buNone/>
            </a:pPr>
            <a:r>
              <a:rPr lang="it-IT" sz="1400"/>
              <a:t>L’intervento deve basarsi su prescrizioni del RSPP contenute nel Documento di Valutazione dei Rischi (DVR).</a:t>
            </a:r>
          </a:p>
          <a:p>
            <a:pPr marL="0" indent="0">
              <a:spcBef>
                <a:spcPts val="2500"/>
              </a:spcBef>
              <a:buFont typeface="Arial" panose="020B0604020202020204" pitchFamily="34" charset="0"/>
              <a:buNone/>
            </a:pPr>
            <a:r>
              <a:rPr lang="it-IT" sz="1400" b="1"/>
              <a:t>Costo della sicurezza</a:t>
            </a:r>
          </a:p>
          <a:p>
            <a:pPr marL="0" lvl="1" indent="0">
              <a:buFont typeface="Arial" panose="020B0604020202020204" pitchFamily="34" charset="0"/>
              <a:buNone/>
            </a:pPr>
            <a:r>
              <a:rPr lang="it-IT" sz="1400"/>
              <a:t>Il costo della sicurezza è una voce autonoma e parte integrante del quadro economico, non soggetta a ribasso d’asta.</a:t>
            </a:r>
          </a:p>
          <a:p>
            <a:pPr marL="0" indent="0">
              <a:spcBef>
                <a:spcPts val="2500"/>
              </a:spcBef>
              <a:buFont typeface="Arial" panose="020B0604020202020204" pitchFamily="34" charset="0"/>
              <a:buNone/>
            </a:pPr>
            <a:r>
              <a:rPr lang="it-IT" sz="1400" b="1"/>
              <a:t>Priorità e autorizzazioni</a:t>
            </a:r>
          </a:p>
          <a:p>
            <a:pPr marL="0" lvl="1" indent="0">
              <a:buFont typeface="Arial" panose="020B0604020202020204" pitchFamily="34" charset="0"/>
              <a:buNone/>
            </a:pPr>
            <a:r>
              <a:rPr lang="it-IT" sz="1400"/>
              <a:t>Gli interventi di sicurezza sono prioritizzati dal Capo Ufficio basandosi sul DVR e indicazioni della DGRMT, con iter autorizzativo formale.</a:t>
            </a:r>
          </a:p>
        </p:txBody>
      </p:sp>
    </p:spTree>
    <p:extLst>
      <p:ext uri="{BB962C8B-B14F-4D97-AF65-F5344CB8AC3E}">
        <p14:creationId xmlns:p14="http://schemas.microsoft.com/office/powerpoint/2010/main" val="4004120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D5DB688B-723B-725E-CB8D-3D01CF4AAF27}"/>
              </a:ext>
            </a:extLst>
          </p:cNvPr>
          <p:cNvSpPr>
            <a:spLocks noGrp="1"/>
          </p:cNvSpPr>
          <p:nvPr>
            <p:ph type="title"/>
          </p:nvPr>
        </p:nvSpPr>
        <p:spPr>
          <a:xfrm>
            <a:off x="978522" y="849085"/>
            <a:ext cx="3602356" cy="5179925"/>
          </a:xfrm>
        </p:spPr>
        <p:txBody>
          <a:bodyPr anchor="ctr">
            <a:normAutofit/>
          </a:bodyPr>
          <a:lstStyle/>
          <a:p>
            <a:r>
              <a:rPr lang="it-IT"/>
              <a:t>Copertura finanziaria e conformità degli interventi</a:t>
            </a:r>
          </a:p>
        </p:txBody>
      </p:sp>
      <p:sp>
        <p:nvSpPr>
          <p:cNvPr id="3" name="Segnaposto contenuto 2">
            <a:extLst>
              <a:ext uri="{FF2B5EF4-FFF2-40B4-BE49-F238E27FC236}">
                <a16:creationId xmlns:a16="http://schemas.microsoft.com/office/drawing/2014/main" id="{1B4944B4-532F-2655-B0D3-B9D14B281141}"/>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Documentazione completa e dettagliata</a:t>
            </a:r>
          </a:p>
          <a:p>
            <a:pPr marL="0" lvl="1" indent="0">
              <a:buFont typeface="Arial" panose="020B0604020202020204" pitchFamily="34" charset="0"/>
              <a:buNone/>
            </a:pPr>
            <a:r>
              <a:rPr lang="it-IT" sz="1400"/>
              <a:t>L’istanza deve includere DVR, PMA, priorità basate sul rischio e dettagli delle lavorazioni previste.</a:t>
            </a:r>
          </a:p>
          <a:p>
            <a:pPr marL="0" indent="0">
              <a:spcBef>
                <a:spcPts val="2500"/>
              </a:spcBef>
              <a:buFont typeface="Arial" panose="020B0604020202020204" pitchFamily="34" charset="0"/>
              <a:buNone/>
            </a:pPr>
            <a:r>
              <a:rPr lang="it-IT" sz="1400" b="1"/>
              <a:t>Verifica di compatibilità e stima economica</a:t>
            </a:r>
          </a:p>
          <a:p>
            <a:pPr marL="0" lvl="1" indent="0">
              <a:buFont typeface="Arial" panose="020B0604020202020204" pitchFamily="34" charset="0"/>
              <a:buNone/>
            </a:pPr>
            <a:r>
              <a:rPr lang="it-IT" sz="1400"/>
              <a:t>Si verifica la compatibilità con vincoli urbanistici e si stima il costo economico preliminare dell’intervento.</a:t>
            </a:r>
          </a:p>
          <a:p>
            <a:pPr marL="0" indent="0">
              <a:spcBef>
                <a:spcPts val="2500"/>
              </a:spcBef>
              <a:buFont typeface="Arial" panose="020B0604020202020204" pitchFamily="34" charset="0"/>
              <a:buNone/>
            </a:pPr>
            <a:r>
              <a:rPr lang="it-IT" sz="1400" b="1"/>
              <a:t>Copertura finanziaria e validazione</a:t>
            </a:r>
          </a:p>
          <a:p>
            <a:pPr marL="0" lvl="1" indent="0">
              <a:buFont typeface="Arial" panose="020B0604020202020204" pitchFamily="34" charset="0"/>
              <a:buNone/>
            </a:pPr>
            <a:r>
              <a:rPr lang="it-IT" sz="1400"/>
              <a:t>La DGRMT assicura la copertura finanziaria per progettazione e conferma il budget dopo la validazione progettuale.</a:t>
            </a:r>
          </a:p>
          <a:p>
            <a:pPr marL="0" indent="0">
              <a:spcBef>
                <a:spcPts val="2500"/>
              </a:spcBef>
              <a:buFont typeface="Arial" panose="020B0604020202020204" pitchFamily="34" charset="0"/>
              <a:buNone/>
            </a:pPr>
            <a:r>
              <a:rPr lang="it-IT" sz="1400" b="1"/>
              <a:t>Conformità e programmazione lavori</a:t>
            </a:r>
          </a:p>
          <a:p>
            <a:pPr marL="0" lvl="1" indent="0">
              <a:buFont typeface="Arial" panose="020B0604020202020204" pitchFamily="34" charset="0"/>
              <a:buNone/>
            </a:pPr>
            <a:r>
              <a:rPr lang="it-IT" sz="1400"/>
              <a:t>La corretta programmazione tecnica e contabile garantisce la conformità alle normative di sicurezza sul lavoro.</a:t>
            </a:r>
          </a:p>
        </p:txBody>
      </p:sp>
    </p:spTree>
    <p:extLst>
      <p:ext uri="{BB962C8B-B14F-4D97-AF65-F5344CB8AC3E}">
        <p14:creationId xmlns:p14="http://schemas.microsoft.com/office/powerpoint/2010/main" val="33839597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F75CE4E1-CF0B-8EA2-8BFE-8A7A4704CE59}"/>
              </a:ext>
            </a:extLst>
          </p:cNvPr>
          <p:cNvSpPr>
            <a:spLocks noGrp="1"/>
          </p:cNvSpPr>
          <p:nvPr>
            <p:ph type="ctrTitle"/>
          </p:nvPr>
        </p:nvSpPr>
        <p:spPr>
          <a:xfrm>
            <a:off x="277091" y="1814321"/>
            <a:ext cx="7772400" cy="4560920"/>
          </a:xfrm>
        </p:spPr>
        <p:txBody>
          <a:bodyPr anchor="b">
            <a:normAutofit/>
          </a:bodyPr>
          <a:lstStyle/>
          <a:p>
            <a:pPr algn="l"/>
            <a:r>
              <a:rPr lang="it-IT" sz="6800"/>
              <a:t>Programmazione e monitoraggio degli interventi manutentivi</a:t>
            </a:r>
          </a:p>
        </p:txBody>
      </p:sp>
    </p:spTree>
    <p:extLst>
      <p:ext uri="{BB962C8B-B14F-4D97-AF65-F5344CB8AC3E}">
        <p14:creationId xmlns:p14="http://schemas.microsoft.com/office/powerpoint/2010/main" val="137536996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D44722C9-8B8B-3C4B-18D7-7AD6B67DD31E}"/>
              </a:ext>
            </a:extLst>
          </p:cNvPr>
          <p:cNvSpPr>
            <a:spLocks noGrp="1"/>
          </p:cNvSpPr>
          <p:nvPr>
            <p:ph type="title"/>
          </p:nvPr>
        </p:nvSpPr>
        <p:spPr>
          <a:xfrm>
            <a:off x="614678" y="1543849"/>
            <a:ext cx="4145582" cy="4638825"/>
          </a:xfrm>
        </p:spPr>
        <p:txBody>
          <a:bodyPr anchor="t">
            <a:normAutofit/>
          </a:bodyPr>
          <a:lstStyle/>
          <a:p>
            <a:r>
              <a:rPr lang="it-IT"/>
              <a:t>Obblighi di programmazione e interventi esclusi</a:t>
            </a:r>
          </a:p>
        </p:txBody>
      </p:sp>
      <p:sp>
        <p:nvSpPr>
          <p:cNvPr id="3" name="Segnaposto contenuto 2">
            <a:extLst>
              <a:ext uri="{FF2B5EF4-FFF2-40B4-BE49-F238E27FC236}">
                <a16:creationId xmlns:a16="http://schemas.microsoft.com/office/drawing/2014/main" id="{00DFD21E-16FF-59B6-6EA7-79A22689B7EB}"/>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Obbligo di programmazione</a:t>
            </a:r>
          </a:p>
          <a:p>
            <a:pPr marL="0" lvl="1" indent="0">
              <a:buFont typeface="Arial" panose="020B0604020202020204" pitchFamily="34" charset="0"/>
              <a:buNone/>
            </a:pPr>
            <a:r>
              <a:rPr lang="it-IT" sz="1400"/>
              <a:t>L'articolo 37 del decreto legislativo 2023 stabilisce l'obbligo di programmare opere, servizi e forniture pubbliche con trasparenza.</a:t>
            </a:r>
          </a:p>
          <a:p>
            <a:pPr marL="0" indent="0">
              <a:spcBef>
                <a:spcPts val="2500"/>
              </a:spcBef>
              <a:buFont typeface="Arial" panose="020B0604020202020204" pitchFamily="34" charset="0"/>
              <a:buNone/>
            </a:pPr>
            <a:r>
              <a:rPr lang="it-IT" sz="1400" b="1"/>
              <a:t>Programmazione triennale lavori pubblici</a:t>
            </a:r>
          </a:p>
          <a:p>
            <a:pPr marL="0" lvl="1" indent="0">
              <a:buFont typeface="Arial" panose="020B0604020202020204" pitchFamily="34" charset="0"/>
              <a:buNone/>
            </a:pPr>
            <a:r>
              <a:rPr lang="it-IT" sz="1400"/>
              <a:t>La programmazione triennale definisce interventi oltre 150.000 euro con aggiornamenti annuali per lavori pubblici.</a:t>
            </a:r>
          </a:p>
          <a:p>
            <a:pPr marL="0" indent="0">
              <a:spcBef>
                <a:spcPts val="2500"/>
              </a:spcBef>
              <a:buFont typeface="Arial" panose="020B0604020202020204" pitchFamily="34" charset="0"/>
              <a:buNone/>
            </a:pPr>
            <a:r>
              <a:rPr lang="it-IT" sz="1400" b="1"/>
              <a:t>Interventi esclusi dalla programmazione</a:t>
            </a:r>
          </a:p>
          <a:p>
            <a:pPr marL="0" lvl="1" indent="0">
              <a:buFont typeface="Arial" panose="020B0604020202020204" pitchFamily="34" charset="0"/>
              <a:buNone/>
            </a:pPr>
            <a:r>
              <a:rPr lang="it-IT" sz="1400"/>
              <a:t>Interventi eseguiti in amministrazione diretta, come piccoli lavori di manutenzione, non richiedono programmazione triennale.</a:t>
            </a:r>
          </a:p>
        </p:txBody>
      </p:sp>
    </p:spTree>
    <p:extLst>
      <p:ext uri="{BB962C8B-B14F-4D97-AF65-F5344CB8AC3E}">
        <p14:creationId xmlns:p14="http://schemas.microsoft.com/office/powerpoint/2010/main" val="16083879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55880EF7-5B30-FDDD-FD3D-5611328A3B65}"/>
              </a:ext>
            </a:extLst>
          </p:cNvPr>
          <p:cNvSpPr>
            <a:spLocks noGrp="1"/>
          </p:cNvSpPr>
          <p:nvPr>
            <p:ph type="title"/>
          </p:nvPr>
        </p:nvSpPr>
        <p:spPr>
          <a:xfrm>
            <a:off x="978522" y="849085"/>
            <a:ext cx="3602356" cy="5179925"/>
          </a:xfrm>
        </p:spPr>
        <p:txBody>
          <a:bodyPr anchor="ctr">
            <a:normAutofit/>
          </a:bodyPr>
          <a:lstStyle/>
          <a:p>
            <a:r>
              <a:rPr lang="it-IT"/>
              <a:t>Previsione Triennale degli Interventi Manutentivi (PTIM) e SIGEG</a:t>
            </a:r>
          </a:p>
        </p:txBody>
      </p:sp>
      <p:sp>
        <p:nvSpPr>
          <p:cNvPr id="3" name="Segnaposto contenuto 2">
            <a:extLst>
              <a:ext uri="{FF2B5EF4-FFF2-40B4-BE49-F238E27FC236}">
                <a16:creationId xmlns:a16="http://schemas.microsoft.com/office/drawing/2014/main" id="{16EF3249-465F-865D-6B13-7B72DAC9F996}"/>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Previsione Triennale Interventi Manutentivi</a:t>
            </a:r>
          </a:p>
          <a:p>
            <a:pPr marL="0" lvl="1" indent="0">
              <a:buFont typeface="Arial" panose="020B0604020202020204" pitchFamily="34" charset="0"/>
              <a:buNone/>
            </a:pPr>
            <a:r>
              <a:rPr lang="it-IT" sz="1400"/>
              <a:t>La PTIM è il piano triennale che definisce la manutenzione ordinaria e straordinaria degli uffici giudiziari.</a:t>
            </a:r>
          </a:p>
          <a:p>
            <a:pPr marL="0" indent="0">
              <a:spcBef>
                <a:spcPts val="2500"/>
              </a:spcBef>
              <a:buFont typeface="Arial" panose="020B0604020202020204" pitchFamily="34" charset="0"/>
              <a:buNone/>
            </a:pPr>
            <a:r>
              <a:rPr lang="it-IT" sz="1400" b="1"/>
              <a:t>Sistema Accentrato delle Manutenzioni</a:t>
            </a:r>
          </a:p>
          <a:p>
            <a:pPr marL="0" lvl="1" indent="0">
              <a:buFont typeface="Arial" panose="020B0604020202020204" pitchFamily="34" charset="0"/>
              <a:buNone/>
            </a:pPr>
            <a:r>
              <a:rPr lang="it-IT" sz="1400"/>
              <a:t>Gli interventi rientrano nel Sistema Accentrato, gestito dal Manutentore Unico per coordinare le manutenzioni.</a:t>
            </a:r>
          </a:p>
          <a:p>
            <a:pPr marL="0" indent="0">
              <a:spcBef>
                <a:spcPts val="2500"/>
              </a:spcBef>
              <a:buFont typeface="Arial" panose="020B0604020202020204" pitchFamily="34" charset="0"/>
              <a:buNone/>
            </a:pPr>
            <a:r>
              <a:rPr lang="it-IT" sz="1400" b="1"/>
              <a:t>Gestione tramite SIGEG</a:t>
            </a:r>
          </a:p>
          <a:p>
            <a:pPr marL="0" lvl="1" indent="0">
              <a:buFont typeface="Arial" panose="020B0604020202020204" pitchFamily="34" charset="0"/>
              <a:buNone/>
            </a:pPr>
            <a:r>
              <a:rPr lang="it-IT" sz="1400"/>
              <a:t>SIGEG monitora fabbisogni, affidamenti e avanzamenti assicurando trasparenza e tracciabilità.</a:t>
            </a:r>
          </a:p>
          <a:p>
            <a:pPr marL="0" indent="0">
              <a:spcBef>
                <a:spcPts val="2500"/>
              </a:spcBef>
              <a:buFont typeface="Arial" panose="020B0604020202020204" pitchFamily="34" charset="0"/>
              <a:buNone/>
            </a:pPr>
            <a:r>
              <a:rPr lang="it-IT" sz="1400" b="1"/>
              <a:t>Integrazione e trasparenza</a:t>
            </a:r>
          </a:p>
          <a:p>
            <a:pPr marL="0" lvl="1" indent="0">
              <a:buFont typeface="Arial" panose="020B0604020202020204" pitchFamily="34" charset="0"/>
              <a:buNone/>
            </a:pPr>
            <a:r>
              <a:rPr lang="it-IT" sz="1400"/>
              <a:t>SIGEG si integra con l’Agenzia del Demanio e garantisce coerenza con la contabilità pubblica.</a:t>
            </a:r>
          </a:p>
        </p:txBody>
      </p:sp>
    </p:spTree>
    <p:extLst>
      <p:ext uri="{BB962C8B-B14F-4D97-AF65-F5344CB8AC3E}">
        <p14:creationId xmlns:p14="http://schemas.microsoft.com/office/powerpoint/2010/main" val="3547126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2C0A3A34-F3EA-44C3-F57C-8126AA9C77F1}"/>
              </a:ext>
            </a:extLst>
          </p:cNvPr>
          <p:cNvSpPr>
            <a:spLocks noGrp="1"/>
          </p:cNvSpPr>
          <p:nvPr>
            <p:ph type="title"/>
          </p:nvPr>
        </p:nvSpPr>
        <p:spPr>
          <a:xfrm>
            <a:off x="614678" y="1543849"/>
            <a:ext cx="4145582" cy="4638825"/>
          </a:xfrm>
        </p:spPr>
        <p:txBody>
          <a:bodyPr anchor="t">
            <a:normAutofit/>
          </a:bodyPr>
          <a:lstStyle/>
          <a:p>
            <a:r>
              <a:rPr lang="it-IT"/>
              <a:t>Ruolo della Direzione Generale e coordinamento nazionale</a:t>
            </a:r>
          </a:p>
        </p:txBody>
      </p:sp>
      <p:sp>
        <p:nvSpPr>
          <p:cNvPr id="3" name="Segnaposto contenuto 2">
            <a:extLst>
              <a:ext uri="{FF2B5EF4-FFF2-40B4-BE49-F238E27FC236}">
                <a16:creationId xmlns:a16="http://schemas.microsoft.com/office/drawing/2014/main" id="{332A9C53-4D94-074F-FACC-0FDA9C20DB26}"/>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Programmazione centralizzata interventi</a:t>
            </a:r>
          </a:p>
          <a:p>
            <a:pPr marL="0" lvl="1" indent="0">
              <a:buFont typeface="Arial" panose="020B0604020202020204" pitchFamily="34" charset="0"/>
              <a:buNone/>
            </a:pPr>
            <a:r>
              <a:rPr lang="it-IT" sz="1400"/>
              <a:t>La Direzione Generale coordina la programmazione manutentiva tramite SIGEG e aggiorna annualmente il PTIM nazionale.</a:t>
            </a:r>
          </a:p>
          <a:p>
            <a:pPr marL="0" indent="0">
              <a:spcBef>
                <a:spcPts val="2500"/>
              </a:spcBef>
              <a:buFont typeface="Arial" panose="020B0604020202020204" pitchFamily="34" charset="0"/>
              <a:buNone/>
            </a:pPr>
            <a:r>
              <a:rPr lang="it-IT" sz="1400" b="1"/>
              <a:t>Competenze manutentive Ministero</a:t>
            </a:r>
          </a:p>
          <a:p>
            <a:pPr marL="0" lvl="1" indent="0">
              <a:buFont typeface="Arial" panose="020B0604020202020204" pitchFamily="34" charset="0"/>
              <a:buNone/>
            </a:pPr>
            <a:r>
              <a:rPr lang="it-IT" sz="1400"/>
              <a:t>Il Ministero della Giustizia gestisce interventi ordinari e urgenti sotto 100.000 euro, assicurandone comunicazione e registrazione.</a:t>
            </a:r>
          </a:p>
          <a:p>
            <a:pPr marL="0" indent="0">
              <a:spcBef>
                <a:spcPts val="2500"/>
              </a:spcBef>
              <a:buFont typeface="Arial" panose="020B0604020202020204" pitchFamily="34" charset="0"/>
              <a:buNone/>
            </a:pPr>
            <a:r>
              <a:rPr lang="it-IT" sz="1400" b="1"/>
              <a:t>Integrazione dati e tracciabilità</a:t>
            </a:r>
          </a:p>
          <a:p>
            <a:pPr marL="0" lvl="1" indent="0">
              <a:buFont typeface="Arial" panose="020B0604020202020204" pitchFamily="34" charset="0"/>
              <a:buNone/>
            </a:pPr>
            <a:r>
              <a:rPr lang="it-IT" sz="1400"/>
              <a:t>Il processo garantisce il coordinamento operativo e la tracciabilità contabile delle risorse impiegate a livello nazionale.</a:t>
            </a:r>
          </a:p>
        </p:txBody>
      </p:sp>
    </p:spTree>
    <p:extLst>
      <p:ext uri="{BB962C8B-B14F-4D97-AF65-F5344CB8AC3E}">
        <p14:creationId xmlns:p14="http://schemas.microsoft.com/office/powerpoint/2010/main" val="4626341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847ED745-3491-9650-8EAF-AB81DF3E8719}"/>
              </a:ext>
            </a:extLst>
          </p:cNvPr>
          <p:cNvSpPr>
            <a:spLocks noGrp="1"/>
          </p:cNvSpPr>
          <p:nvPr>
            <p:ph type="ctrTitle"/>
          </p:nvPr>
        </p:nvSpPr>
        <p:spPr>
          <a:xfrm>
            <a:off x="277091" y="1814321"/>
            <a:ext cx="7772400" cy="4560920"/>
          </a:xfrm>
        </p:spPr>
        <p:txBody>
          <a:bodyPr anchor="b">
            <a:normAutofit/>
          </a:bodyPr>
          <a:lstStyle/>
          <a:p>
            <a:pPr algn="l"/>
            <a:r>
              <a:rPr lang="it-IT" sz="6300"/>
              <a:t>Stazioni appaltanti e qualificazione degli uffici giudiziari</a:t>
            </a:r>
          </a:p>
        </p:txBody>
      </p:sp>
    </p:spTree>
    <p:extLst>
      <p:ext uri="{BB962C8B-B14F-4D97-AF65-F5344CB8AC3E}">
        <p14:creationId xmlns:p14="http://schemas.microsoft.com/office/powerpoint/2010/main" val="1961303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098DDAB7-B229-9012-72DB-03770BA56770}"/>
              </a:ext>
            </a:extLst>
          </p:cNvPr>
          <p:cNvSpPr>
            <a:spLocks noGrp="1"/>
          </p:cNvSpPr>
          <p:nvPr>
            <p:ph type="title"/>
          </p:nvPr>
        </p:nvSpPr>
        <p:spPr>
          <a:xfrm>
            <a:off x="614678" y="1543849"/>
            <a:ext cx="4145582" cy="4638825"/>
          </a:xfrm>
        </p:spPr>
        <p:txBody>
          <a:bodyPr anchor="t">
            <a:normAutofit/>
          </a:bodyPr>
          <a:lstStyle/>
          <a:p>
            <a:r>
              <a:rPr lang="it-IT"/>
              <a:t>Sistema di qualificazione e livelli operativi</a:t>
            </a:r>
          </a:p>
        </p:txBody>
      </p:sp>
      <p:sp>
        <p:nvSpPr>
          <p:cNvPr id="3" name="Segnaposto contenuto 2">
            <a:extLst>
              <a:ext uri="{FF2B5EF4-FFF2-40B4-BE49-F238E27FC236}">
                <a16:creationId xmlns:a16="http://schemas.microsoft.com/office/drawing/2014/main" id="{1B8A0919-4250-EB83-1A20-3379F13C5C54}"/>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Introduzione del sistema di qualificazione</a:t>
            </a:r>
          </a:p>
          <a:p>
            <a:pPr marL="0" lvl="1" indent="0">
              <a:buFont typeface="Arial" panose="020B0604020202020204" pitchFamily="34" charset="0"/>
              <a:buNone/>
            </a:pPr>
            <a:r>
              <a:rPr lang="it-IT" sz="1400"/>
              <a:t>Il Decreto legislativo 2023 e il D.Lgs. 2024 hanno istituito un sistema innovativo di qualificazione per le stazioni appaltanti.</a:t>
            </a:r>
          </a:p>
          <a:p>
            <a:pPr marL="0" indent="0">
              <a:spcBef>
                <a:spcPts val="2500"/>
              </a:spcBef>
              <a:buFont typeface="Arial" panose="020B0604020202020204" pitchFamily="34" charset="0"/>
              <a:buNone/>
            </a:pPr>
            <a:r>
              <a:rPr lang="it-IT" sz="1400" b="1"/>
              <a:t>Ruolo dell’Autorità Nazionale Anticorruzione</a:t>
            </a:r>
          </a:p>
          <a:p>
            <a:pPr marL="0" lvl="1" indent="0">
              <a:buFont typeface="Arial" panose="020B0604020202020204" pitchFamily="34" charset="0"/>
              <a:buNone/>
            </a:pPr>
            <a:r>
              <a:rPr lang="it-IT" sz="1400"/>
              <a:t>L’ANAC verifica i requisiti di competenza e efficienza delle amministrazioni per la gestione autonoma degli appalti pubblici.</a:t>
            </a:r>
          </a:p>
          <a:p>
            <a:pPr marL="0" indent="0">
              <a:spcBef>
                <a:spcPts val="2500"/>
              </a:spcBef>
              <a:buFont typeface="Arial" panose="020B0604020202020204" pitchFamily="34" charset="0"/>
              <a:buNone/>
            </a:pPr>
            <a:r>
              <a:rPr lang="it-IT" sz="1400" b="1"/>
              <a:t>Durata e funzione della qualificazione</a:t>
            </a:r>
          </a:p>
          <a:p>
            <a:pPr marL="0" lvl="1" indent="0">
              <a:buFont typeface="Arial" panose="020B0604020202020204" pitchFamily="34" charset="0"/>
              <a:buNone/>
            </a:pPr>
            <a:r>
              <a:rPr lang="it-IT" sz="1400"/>
              <a:t>La qualificazione ha durata biennale ed è necessaria per gestire autonomamente i contratti pubblici dal 1° luglio 2025.</a:t>
            </a:r>
          </a:p>
        </p:txBody>
      </p:sp>
    </p:spTree>
    <p:extLst>
      <p:ext uri="{BB962C8B-B14F-4D97-AF65-F5344CB8AC3E}">
        <p14:creationId xmlns:p14="http://schemas.microsoft.com/office/powerpoint/2010/main" val="22052790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39C0376B-7A51-3163-DF23-333885D90BDC}"/>
              </a:ext>
            </a:extLst>
          </p:cNvPr>
          <p:cNvSpPr>
            <a:spLocks noGrp="1"/>
          </p:cNvSpPr>
          <p:nvPr>
            <p:ph type="title"/>
          </p:nvPr>
        </p:nvSpPr>
        <p:spPr>
          <a:xfrm>
            <a:off x="978522" y="849085"/>
            <a:ext cx="3602356" cy="5179925"/>
          </a:xfrm>
        </p:spPr>
        <p:txBody>
          <a:bodyPr anchor="ctr">
            <a:normAutofit/>
          </a:bodyPr>
          <a:lstStyle/>
          <a:p>
            <a:r>
              <a:rPr lang="it-IT" sz="3300"/>
              <a:t>Requisiti, digitalizzazione e interoperabilità</a:t>
            </a:r>
          </a:p>
        </p:txBody>
      </p:sp>
      <p:sp>
        <p:nvSpPr>
          <p:cNvPr id="3" name="Segnaposto contenuto 2">
            <a:extLst>
              <a:ext uri="{FF2B5EF4-FFF2-40B4-BE49-F238E27FC236}">
                <a16:creationId xmlns:a16="http://schemas.microsoft.com/office/drawing/2014/main" id="{58275CBD-85AB-E47D-E062-BF799D81C8E6}"/>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Iscrizione all’AUSA</a:t>
            </a:r>
          </a:p>
          <a:p>
            <a:pPr marL="0" lvl="1" indent="0">
              <a:buFont typeface="Arial" panose="020B0604020202020204" pitchFamily="34" charset="0"/>
              <a:buNone/>
            </a:pPr>
            <a:r>
              <a:rPr lang="it-IT" sz="1400"/>
              <a:t>È obbligatorio iscriversi all’Anagrafe Unica delle Stazioni Appaltanti per la qualificazione ANAC.</a:t>
            </a:r>
          </a:p>
          <a:p>
            <a:pPr marL="0" indent="0">
              <a:spcBef>
                <a:spcPts val="2500"/>
              </a:spcBef>
              <a:buFont typeface="Arial" panose="020B0604020202020204" pitchFamily="34" charset="0"/>
              <a:buNone/>
            </a:pPr>
            <a:r>
              <a:rPr lang="it-IT" sz="1400" b="1"/>
              <a:t>Nomina del RASA</a:t>
            </a:r>
          </a:p>
          <a:p>
            <a:pPr marL="0" lvl="1" indent="0">
              <a:buFont typeface="Arial" panose="020B0604020202020204" pitchFamily="34" charset="0"/>
              <a:buNone/>
            </a:pPr>
            <a:r>
              <a:rPr lang="it-IT" sz="1400"/>
              <a:t>Bisogna nominare un Responsabile per garantire trasparenza e tracciabilità dei dati.</a:t>
            </a:r>
          </a:p>
          <a:p>
            <a:pPr marL="0" indent="0">
              <a:spcBef>
                <a:spcPts val="2500"/>
              </a:spcBef>
              <a:buFont typeface="Arial" panose="020B0604020202020204" pitchFamily="34" charset="0"/>
              <a:buNone/>
            </a:pPr>
            <a:r>
              <a:rPr lang="it-IT" sz="1400" b="1"/>
              <a:t>Digitalizzazione dei processi</a:t>
            </a:r>
          </a:p>
          <a:p>
            <a:pPr marL="0" lvl="1" indent="0">
              <a:buFont typeface="Arial" panose="020B0604020202020204" pitchFamily="34" charset="0"/>
              <a:buNone/>
            </a:pPr>
            <a:r>
              <a:rPr lang="it-IT" sz="1400"/>
              <a:t>I processi amministrativi devono essere digitalizzati secondo il Codice dell’Amministrazione Digitale e il PNC.</a:t>
            </a:r>
          </a:p>
          <a:p>
            <a:pPr marL="0" indent="0">
              <a:spcBef>
                <a:spcPts val="2500"/>
              </a:spcBef>
              <a:buFont typeface="Arial" panose="020B0604020202020204" pitchFamily="34" charset="0"/>
              <a:buNone/>
            </a:pPr>
            <a:r>
              <a:rPr lang="it-IT" sz="1400" b="1"/>
              <a:t>Interoperabilità delle piattaforme</a:t>
            </a:r>
          </a:p>
          <a:p>
            <a:pPr marL="0" lvl="1" indent="0">
              <a:buFont typeface="Arial" panose="020B0604020202020204" pitchFamily="34" charset="0"/>
              <a:buNone/>
            </a:pPr>
            <a:r>
              <a:rPr lang="it-IT" sz="1400"/>
              <a:t>Le piattaforme ministeriali devono essere interoperabili per garantire tracciabilità e pubblicità delle procedure.</a:t>
            </a:r>
          </a:p>
        </p:txBody>
      </p:sp>
    </p:spTree>
    <p:extLst>
      <p:ext uri="{BB962C8B-B14F-4D97-AF65-F5344CB8AC3E}">
        <p14:creationId xmlns:p14="http://schemas.microsoft.com/office/powerpoint/2010/main" val="31592382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4B786076-B450-479D-6156-5319AEF78AEF}"/>
              </a:ext>
            </a:extLst>
          </p:cNvPr>
          <p:cNvSpPr>
            <a:spLocks noGrp="1"/>
          </p:cNvSpPr>
          <p:nvPr>
            <p:ph type="ctrTitle"/>
          </p:nvPr>
        </p:nvSpPr>
        <p:spPr>
          <a:xfrm>
            <a:off x="277091" y="1814321"/>
            <a:ext cx="7772400" cy="4560920"/>
          </a:xfrm>
        </p:spPr>
        <p:txBody>
          <a:bodyPr anchor="b">
            <a:normAutofit/>
          </a:bodyPr>
          <a:lstStyle/>
          <a:p>
            <a:pPr algn="l"/>
            <a:r>
              <a:rPr lang="it-IT" sz="7400"/>
              <a:t>Gestione e competenze sugli immobili giudiziari</a:t>
            </a:r>
          </a:p>
        </p:txBody>
      </p:sp>
    </p:spTree>
    <p:extLst>
      <p:ext uri="{BB962C8B-B14F-4D97-AF65-F5344CB8AC3E}">
        <p14:creationId xmlns:p14="http://schemas.microsoft.com/office/powerpoint/2010/main" val="2502394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53CF00F-82D0-0DBA-75D5-1D01B4526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552E5B74-5203-BE88-94F9-78A77D19F6A1}"/>
              </a:ext>
            </a:extLst>
          </p:cNvPr>
          <p:cNvSpPr>
            <a:spLocks noGrp="1"/>
          </p:cNvSpPr>
          <p:nvPr>
            <p:ph type="title"/>
          </p:nvPr>
        </p:nvSpPr>
        <p:spPr>
          <a:xfrm>
            <a:off x="612648" y="548640"/>
            <a:ext cx="10945037" cy="1133856"/>
          </a:xfrm>
        </p:spPr>
        <p:txBody>
          <a:bodyPr anchor="t">
            <a:normAutofit/>
          </a:bodyPr>
          <a:lstStyle/>
          <a:p>
            <a:r>
              <a:rPr lang="it-IT"/>
              <a:t>Livelli di qualificazione, soglie e deroghe per gli uffici giudiziari</a:t>
            </a:r>
          </a:p>
        </p:txBody>
      </p:sp>
      <p:graphicFrame>
        <p:nvGraphicFramePr>
          <p:cNvPr id="5" name="Segnaposto contenuto 4">
            <a:extLst>
              <a:ext uri="{FF2B5EF4-FFF2-40B4-BE49-F238E27FC236}">
                <a16:creationId xmlns:a16="http://schemas.microsoft.com/office/drawing/2014/main" id="{2E97FD2A-CE2D-499B-8F9C-962DD0267D47}"/>
              </a:ext>
            </a:extLst>
          </p:cNvPr>
          <p:cNvGraphicFramePr>
            <a:graphicFrameLocks noGrp="1"/>
          </p:cNvGraphicFramePr>
          <p:nvPr>
            <p:ph idx="1"/>
            <p:extLst>
              <p:ext uri="{D42A27DB-BD31-4B8C-83A1-F6EECF244321}">
                <p14:modId xmlns:p14="http://schemas.microsoft.com/office/powerpoint/2010/main" val="4269173098"/>
              </p:ext>
            </p:extLst>
          </p:nvPr>
        </p:nvGraphicFramePr>
        <p:xfrm>
          <a:off x="612648" y="1922263"/>
          <a:ext cx="10945038" cy="4331932"/>
        </p:xfrm>
        <a:graphic>
          <a:graphicData uri="http://schemas.openxmlformats.org/drawingml/2006/table">
            <a:tbl>
              <a:tblPr firstRow="1" bandRow="1">
                <a:noFill/>
                <a:tableStyleId>{5C22544A-7EE6-4342-B048-85BDC9FD1C3A}</a:tableStyleId>
              </a:tblPr>
              <a:tblGrid>
                <a:gridCol w="4264825">
                  <a:extLst>
                    <a:ext uri="{9D8B030D-6E8A-4147-A177-3AD203B41FA5}">
                      <a16:colId xmlns:a16="http://schemas.microsoft.com/office/drawing/2014/main" val="244523468"/>
                    </a:ext>
                  </a:extLst>
                </a:gridCol>
                <a:gridCol w="3716563">
                  <a:extLst>
                    <a:ext uri="{9D8B030D-6E8A-4147-A177-3AD203B41FA5}">
                      <a16:colId xmlns:a16="http://schemas.microsoft.com/office/drawing/2014/main" val="3002076905"/>
                    </a:ext>
                  </a:extLst>
                </a:gridCol>
                <a:gridCol w="2963650">
                  <a:extLst>
                    <a:ext uri="{9D8B030D-6E8A-4147-A177-3AD203B41FA5}">
                      <a16:colId xmlns:a16="http://schemas.microsoft.com/office/drawing/2014/main" val="3727144780"/>
                    </a:ext>
                  </a:extLst>
                </a:gridCol>
              </a:tblGrid>
              <a:tr h="1270959">
                <a:tc>
                  <a:txBody>
                    <a:bodyPr/>
                    <a:lstStyle/>
                    <a:p>
                      <a:pPr>
                        <a:buNone/>
                      </a:pPr>
                      <a:r>
                        <a:rPr lang="it-IT" sz="2500" b="1" cap="all" spc="150">
                          <a:solidFill>
                            <a:schemeClr val="tx1"/>
                          </a:solidFill>
                        </a:rPr>
                        <a:t>Categoria </a:t>
                      </a:r>
                    </a:p>
                  </a:txBody>
                  <a:tcPr marL="218294" marR="218294" marT="218294" marB="218294" anchor="ctr">
                    <a:lnL w="12700" cmpd="sng">
                      <a:noFill/>
                    </a:lnL>
                    <a:lnR w="12700" cmpd="sng">
                      <a:noFill/>
                    </a:lnR>
                    <a:lnT w="6350" cap="flat" cmpd="sng" algn="ctr">
                      <a:noFill/>
                      <a:prstDash val="solid"/>
                    </a:lnT>
                    <a:lnB w="19050" cap="flat" cmpd="sng" algn="ctr">
                      <a:solidFill>
                        <a:schemeClr val="accent1"/>
                      </a:solidFill>
                      <a:prstDash val="solid"/>
                    </a:lnB>
                    <a:noFill/>
                  </a:tcPr>
                </a:tc>
                <a:tc>
                  <a:txBody>
                    <a:bodyPr/>
                    <a:lstStyle/>
                    <a:p>
                      <a:pPr>
                        <a:buNone/>
                      </a:pPr>
                      <a:r>
                        <a:rPr lang="it-IT" sz="2500" b="1" cap="all" spc="150">
                          <a:solidFill>
                            <a:schemeClr val="tx1"/>
                          </a:solidFill>
                        </a:rPr>
                        <a:t>Soglia fino al 31.12.2025 </a:t>
                      </a:r>
                    </a:p>
                  </a:txBody>
                  <a:tcPr marL="218294" marR="218294" marT="218294" marB="218294" anchor="ctr">
                    <a:lnL w="12700" cmpd="sng">
                      <a:noFill/>
                    </a:lnL>
                    <a:lnR w="12700" cmpd="sng">
                      <a:noFill/>
                    </a:lnR>
                    <a:lnT w="6350" cap="flat" cmpd="sng" algn="ctr">
                      <a:noFill/>
                      <a:prstDash val="solid"/>
                    </a:lnT>
                    <a:lnB w="19050" cap="flat" cmpd="sng" algn="ctr">
                      <a:solidFill>
                        <a:schemeClr val="accent1"/>
                      </a:solidFill>
                      <a:prstDash val="solid"/>
                    </a:lnB>
                    <a:noFill/>
                  </a:tcPr>
                </a:tc>
                <a:tc>
                  <a:txBody>
                    <a:bodyPr/>
                    <a:lstStyle/>
                    <a:p>
                      <a:pPr>
                        <a:buNone/>
                      </a:pPr>
                      <a:r>
                        <a:rPr lang="it-IT" sz="2500" b="1" cap="all" spc="150">
                          <a:solidFill>
                            <a:schemeClr val="tx1"/>
                          </a:solidFill>
                        </a:rPr>
                        <a:t>Soglia dal 1.1.2026 </a:t>
                      </a:r>
                    </a:p>
                  </a:txBody>
                  <a:tcPr marL="218294" marR="218294" marT="218294" marB="218294" anchor="ctr">
                    <a:lnL w="12700" cmpd="sng">
                      <a:noFill/>
                    </a:lnL>
                    <a:lnR w="12700" cmpd="sng">
                      <a:noFill/>
                    </a:lnR>
                    <a:lnT w="6350" cap="flat" cmpd="sng" algn="ctr">
                      <a:noFill/>
                      <a:prstDash val="solid"/>
                    </a:lnT>
                    <a:lnB w="19050" cap="flat" cmpd="sng" algn="ctr">
                      <a:solidFill>
                        <a:schemeClr val="accent1"/>
                      </a:solidFill>
                      <a:prstDash val="solid"/>
                    </a:lnB>
                    <a:noFill/>
                  </a:tcPr>
                </a:tc>
                <a:extLst>
                  <a:ext uri="{0D108BD9-81ED-4DB2-BD59-A6C34878D82A}">
                    <a16:rowId xmlns:a16="http://schemas.microsoft.com/office/drawing/2014/main" val="2638912063"/>
                  </a:ext>
                </a:extLst>
              </a:tr>
              <a:tr h="810115">
                <a:tc>
                  <a:txBody>
                    <a:bodyPr/>
                    <a:lstStyle/>
                    <a:p>
                      <a:pPr>
                        <a:buNone/>
                      </a:pPr>
                      <a:r>
                        <a:rPr lang="it-IT" sz="2100" b="1" cap="none" spc="0">
                          <a:solidFill>
                            <a:schemeClr val="tx1"/>
                          </a:solidFill>
                        </a:rPr>
                        <a:t>Lavori e concessioni </a:t>
                      </a:r>
                    </a:p>
                  </a:txBody>
                  <a:tcPr marL="218294" marR="218294" marT="218294" marB="218294" anchor="ctr">
                    <a:lnL w="12700" cmpd="sng">
                      <a:noFill/>
                      <a:prstDash val="solid"/>
                    </a:lnL>
                    <a:lnR w="12700" cmpd="sng">
                      <a:noFill/>
                      <a:prstDash val="solid"/>
                    </a:lnR>
                    <a:lnT w="19050" cap="flat" cmpd="sng" algn="ctr">
                      <a:solidFill>
                        <a:schemeClr val="accent1"/>
                      </a:solidFill>
                      <a:prstDash val="solid"/>
                    </a:lnT>
                    <a:lnB w="6350" cap="flat" cmpd="sng" algn="ctr">
                      <a:solidFill>
                        <a:schemeClr val="tx1"/>
                      </a:solidFill>
                      <a:prstDash val="solid"/>
                    </a:lnB>
                    <a:noFill/>
                  </a:tcPr>
                </a:tc>
                <a:tc>
                  <a:txBody>
                    <a:bodyPr/>
                    <a:lstStyle/>
                    <a:p>
                      <a:pPr>
                        <a:buNone/>
                      </a:pPr>
                      <a:r>
                        <a:rPr lang="it-IT" sz="2100" cap="none" spc="0">
                          <a:solidFill>
                            <a:schemeClr val="tx1"/>
                          </a:solidFill>
                        </a:rPr>
                        <a:t>€ 5.538.000 </a:t>
                      </a:r>
                    </a:p>
                  </a:txBody>
                  <a:tcPr marL="218294" marR="218294" marT="218294" marB="218294" anchor="ctr">
                    <a:lnL w="12700" cmpd="sng">
                      <a:noFill/>
                      <a:prstDash val="solid"/>
                    </a:lnL>
                    <a:lnR w="12700" cmpd="sng">
                      <a:noFill/>
                      <a:prstDash val="solid"/>
                    </a:lnR>
                    <a:lnT w="19050" cap="flat" cmpd="sng" algn="ctr">
                      <a:solidFill>
                        <a:schemeClr val="accent1"/>
                      </a:solidFill>
                      <a:prstDash val="solid"/>
                    </a:lnT>
                    <a:lnB w="6350" cap="flat" cmpd="sng" algn="ctr">
                      <a:solidFill>
                        <a:schemeClr val="tx1"/>
                      </a:solidFill>
                      <a:prstDash val="solid"/>
                    </a:lnB>
                    <a:noFill/>
                  </a:tcPr>
                </a:tc>
                <a:tc>
                  <a:txBody>
                    <a:bodyPr/>
                    <a:lstStyle/>
                    <a:p>
                      <a:pPr>
                        <a:buNone/>
                      </a:pPr>
                      <a:r>
                        <a:rPr lang="it-IT" sz="2100" cap="none" spc="0">
                          <a:solidFill>
                            <a:schemeClr val="tx1"/>
                          </a:solidFill>
                        </a:rPr>
                        <a:t>€ 5.404.000 </a:t>
                      </a:r>
                    </a:p>
                  </a:txBody>
                  <a:tcPr marL="218294" marR="218294" marT="218294" marB="218294" anchor="ctr">
                    <a:lnL w="12700" cmpd="sng">
                      <a:noFill/>
                      <a:prstDash val="solid"/>
                    </a:lnL>
                    <a:lnR w="12700" cmpd="sng">
                      <a:noFill/>
                      <a:prstDash val="solid"/>
                    </a:lnR>
                    <a:lnT w="19050" cap="flat" cmpd="sng" algn="ctr">
                      <a:solidFill>
                        <a:schemeClr val="accent1"/>
                      </a:solidFill>
                      <a:prstDash val="solid"/>
                    </a:lnT>
                    <a:lnB w="6350" cap="flat" cmpd="sng" algn="ctr">
                      <a:solidFill>
                        <a:schemeClr val="tx1"/>
                      </a:solidFill>
                      <a:prstDash val="solid"/>
                    </a:lnB>
                    <a:noFill/>
                  </a:tcPr>
                </a:tc>
                <a:extLst>
                  <a:ext uri="{0D108BD9-81ED-4DB2-BD59-A6C34878D82A}">
                    <a16:rowId xmlns:a16="http://schemas.microsoft.com/office/drawing/2014/main" val="533363005"/>
                  </a:ext>
                </a:extLst>
              </a:tr>
              <a:tr h="1125429">
                <a:tc>
                  <a:txBody>
                    <a:bodyPr/>
                    <a:lstStyle/>
                    <a:p>
                      <a:pPr>
                        <a:buNone/>
                      </a:pPr>
                      <a:r>
                        <a:rPr lang="it-IT" sz="2100" b="1" cap="none" spc="0">
                          <a:solidFill>
                            <a:schemeClr val="tx1"/>
                          </a:solidFill>
                        </a:rPr>
                        <a:t>Servizi e forniture – amministrazioni centrali </a:t>
                      </a:r>
                    </a:p>
                  </a:txBody>
                  <a:tcPr marL="218294" marR="218294" marT="218294" marB="218294"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it-IT" sz="2100" cap="none" spc="0">
                          <a:solidFill>
                            <a:schemeClr val="tx1"/>
                          </a:solidFill>
                        </a:rPr>
                        <a:t>€ 143.000 </a:t>
                      </a:r>
                    </a:p>
                  </a:txBody>
                  <a:tcPr marL="218294" marR="218294" marT="218294" marB="218294"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it-IT" sz="2100" cap="none" spc="0">
                          <a:solidFill>
                            <a:schemeClr val="tx1"/>
                          </a:solidFill>
                        </a:rPr>
                        <a:t>€ 140.000 </a:t>
                      </a:r>
                    </a:p>
                  </a:txBody>
                  <a:tcPr marL="218294" marR="218294" marT="218294" marB="218294"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1572016909"/>
                  </a:ext>
                </a:extLst>
              </a:tr>
              <a:tr h="1125429">
                <a:tc>
                  <a:txBody>
                    <a:bodyPr/>
                    <a:lstStyle/>
                    <a:p>
                      <a:pPr>
                        <a:buNone/>
                      </a:pPr>
                      <a:r>
                        <a:rPr lang="it-IT" sz="2100" b="1" cap="none" spc="0">
                          <a:solidFill>
                            <a:schemeClr val="tx1"/>
                          </a:solidFill>
                        </a:rPr>
                        <a:t>Servizi e forniture – amministrazioni sub-centrali </a:t>
                      </a:r>
                    </a:p>
                  </a:txBody>
                  <a:tcPr marL="218294" marR="218294" marT="218294" marB="218294" anchor="ctr">
                    <a:lnL w="12700" cmpd="sng">
                      <a:noFill/>
                      <a:prstDash val="solid"/>
                    </a:lnL>
                    <a:lnR w="12700" cmpd="sng">
                      <a:noFill/>
                      <a:prstDash val="solid"/>
                    </a:lnR>
                    <a:lnT w="6350" cap="flat" cmpd="sng" algn="ctr">
                      <a:solidFill>
                        <a:schemeClr val="tx1"/>
                      </a:solidFill>
                      <a:prstDash val="solid"/>
                    </a:lnT>
                    <a:lnB w="19050" cap="flat" cmpd="sng" algn="ctr">
                      <a:solidFill>
                        <a:schemeClr val="accent1"/>
                      </a:solidFill>
                      <a:prstDash val="solid"/>
                    </a:lnB>
                    <a:noFill/>
                  </a:tcPr>
                </a:tc>
                <a:tc>
                  <a:txBody>
                    <a:bodyPr/>
                    <a:lstStyle/>
                    <a:p>
                      <a:pPr>
                        <a:buNone/>
                      </a:pPr>
                      <a:r>
                        <a:rPr lang="it-IT" sz="2100" b="0" cap="none" spc="0">
                          <a:solidFill>
                            <a:schemeClr val="tx1"/>
                          </a:solidFill>
                        </a:rPr>
                        <a:t>€ 221.000 </a:t>
                      </a:r>
                    </a:p>
                  </a:txBody>
                  <a:tcPr marL="218294" marR="218294" marT="218294" marB="218294" anchor="ctr">
                    <a:lnL w="12700" cmpd="sng">
                      <a:noFill/>
                      <a:prstDash val="solid"/>
                    </a:lnL>
                    <a:lnR w="12700" cmpd="sng">
                      <a:noFill/>
                      <a:prstDash val="solid"/>
                    </a:lnR>
                    <a:lnT w="6350" cap="flat" cmpd="sng" algn="ctr">
                      <a:solidFill>
                        <a:schemeClr val="tx1"/>
                      </a:solidFill>
                      <a:prstDash val="solid"/>
                    </a:lnT>
                    <a:lnB w="19050" cap="flat" cmpd="sng" algn="ctr">
                      <a:solidFill>
                        <a:schemeClr val="accent1"/>
                      </a:solidFill>
                      <a:prstDash val="solid"/>
                    </a:lnB>
                    <a:noFill/>
                  </a:tcPr>
                </a:tc>
                <a:tc>
                  <a:txBody>
                    <a:bodyPr/>
                    <a:lstStyle/>
                    <a:p>
                      <a:pPr>
                        <a:buNone/>
                      </a:pPr>
                      <a:r>
                        <a:rPr lang="it-IT" sz="2100" b="0" cap="none" spc="0">
                          <a:solidFill>
                            <a:schemeClr val="tx1"/>
                          </a:solidFill>
                        </a:rPr>
                        <a:t>€ 216.000 </a:t>
                      </a:r>
                    </a:p>
                  </a:txBody>
                  <a:tcPr marL="218294" marR="218294" marT="218294" marB="218294" anchor="ctr">
                    <a:lnL w="12700" cmpd="sng">
                      <a:noFill/>
                      <a:prstDash val="solid"/>
                    </a:lnL>
                    <a:lnR w="12700" cmpd="sng">
                      <a:noFill/>
                      <a:prstDash val="solid"/>
                    </a:lnR>
                    <a:lnT w="6350" cap="flat" cmpd="sng" algn="ctr">
                      <a:solidFill>
                        <a:schemeClr val="tx1"/>
                      </a:solidFill>
                      <a:prstDash val="solid"/>
                    </a:lnT>
                    <a:lnB w="19050" cap="flat" cmpd="sng" algn="ctr">
                      <a:solidFill>
                        <a:schemeClr val="accent1"/>
                      </a:solidFill>
                      <a:prstDash val="solid"/>
                    </a:lnB>
                    <a:noFill/>
                  </a:tcPr>
                </a:tc>
                <a:extLst>
                  <a:ext uri="{0D108BD9-81ED-4DB2-BD59-A6C34878D82A}">
                    <a16:rowId xmlns:a16="http://schemas.microsoft.com/office/drawing/2014/main" val="3631344955"/>
                  </a:ext>
                </a:extLst>
              </a:tr>
            </a:tbl>
          </a:graphicData>
        </a:graphic>
      </p:graphicFrame>
    </p:spTree>
    <p:extLst>
      <p:ext uri="{BB962C8B-B14F-4D97-AF65-F5344CB8AC3E}">
        <p14:creationId xmlns:p14="http://schemas.microsoft.com/office/powerpoint/2010/main" val="2195584891"/>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C6BB57BC-ECB1-9A17-6BEF-C9A8DB5B62EC}"/>
              </a:ext>
            </a:extLst>
          </p:cNvPr>
          <p:cNvSpPr>
            <a:spLocks noGrp="1"/>
          </p:cNvSpPr>
          <p:nvPr>
            <p:ph type="ctrTitle"/>
          </p:nvPr>
        </p:nvSpPr>
        <p:spPr>
          <a:xfrm>
            <a:off x="277091" y="1814321"/>
            <a:ext cx="7772400" cy="4560920"/>
          </a:xfrm>
        </p:spPr>
        <p:txBody>
          <a:bodyPr anchor="b">
            <a:normAutofit/>
          </a:bodyPr>
          <a:lstStyle/>
          <a:p>
            <a:pPr algn="l"/>
            <a:r>
              <a:rPr lang="it-IT" sz="7400"/>
              <a:t>Procedure di gara, strumenti di acquisto e digitalizzazione</a:t>
            </a:r>
          </a:p>
        </p:txBody>
      </p:sp>
    </p:spTree>
    <p:extLst>
      <p:ext uri="{BB962C8B-B14F-4D97-AF65-F5344CB8AC3E}">
        <p14:creationId xmlns:p14="http://schemas.microsoft.com/office/powerpoint/2010/main" val="11590013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9D5416CF-D89F-9F8F-C93A-20D180A8FC9D}"/>
              </a:ext>
            </a:extLst>
          </p:cNvPr>
          <p:cNvSpPr>
            <a:spLocks noGrp="1"/>
          </p:cNvSpPr>
          <p:nvPr>
            <p:ph type="title"/>
          </p:nvPr>
        </p:nvSpPr>
        <p:spPr>
          <a:xfrm>
            <a:off x="978522" y="849085"/>
            <a:ext cx="3602356" cy="5179925"/>
          </a:xfrm>
        </p:spPr>
        <p:txBody>
          <a:bodyPr anchor="ctr">
            <a:normAutofit/>
          </a:bodyPr>
          <a:lstStyle/>
          <a:p>
            <a:r>
              <a:rPr lang="it-IT"/>
              <a:t>Principi e modalità delle procedure di gara</a:t>
            </a:r>
          </a:p>
        </p:txBody>
      </p:sp>
      <p:sp>
        <p:nvSpPr>
          <p:cNvPr id="3" name="Segnaposto contenuto 2">
            <a:extLst>
              <a:ext uri="{FF2B5EF4-FFF2-40B4-BE49-F238E27FC236}">
                <a16:creationId xmlns:a16="http://schemas.microsoft.com/office/drawing/2014/main" id="{4172848E-8DA8-2D6B-125E-9758C8B08F03}"/>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Principi fondamentali</a:t>
            </a:r>
          </a:p>
          <a:p>
            <a:pPr marL="0" lvl="1" indent="0">
              <a:buFont typeface="Arial" panose="020B0604020202020204" pitchFamily="34" charset="0"/>
              <a:buNone/>
            </a:pPr>
            <a:r>
              <a:rPr lang="it-IT" sz="1400"/>
              <a:t>Il sistema si basa su legalità, trasparenza, efficienza, proporzionalità e accesso equo al mercato.</a:t>
            </a:r>
          </a:p>
          <a:p>
            <a:pPr marL="0" indent="0">
              <a:spcBef>
                <a:spcPts val="2500"/>
              </a:spcBef>
              <a:buFont typeface="Arial" panose="020B0604020202020204" pitchFamily="34" charset="0"/>
              <a:buNone/>
            </a:pPr>
            <a:r>
              <a:rPr lang="it-IT" sz="1400" b="1"/>
              <a:t>Modalità di affidamento</a:t>
            </a:r>
          </a:p>
          <a:p>
            <a:pPr marL="0" lvl="1" indent="0">
              <a:buFont typeface="Arial" panose="020B0604020202020204" pitchFamily="34" charset="0"/>
              <a:buNone/>
            </a:pPr>
            <a:r>
              <a:rPr lang="it-IT" sz="1400"/>
              <a:t>Affidamento diretto, procedura negoziata e procedura aperta variano in base a importo e complessità.</a:t>
            </a:r>
          </a:p>
          <a:p>
            <a:pPr marL="0" indent="0">
              <a:spcBef>
                <a:spcPts val="2500"/>
              </a:spcBef>
              <a:buFont typeface="Arial" panose="020B0604020202020204" pitchFamily="34" charset="0"/>
              <a:buNone/>
            </a:pPr>
            <a:r>
              <a:rPr lang="it-IT" sz="1400" b="1"/>
              <a:t>Principio di rotazione</a:t>
            </a:r>
          </a:p>
          <a:p>
            <a:pPr marL="0" lvl="1" indent="0">
              <a:buFont typeface="Arial" panose="020B0604020202020204" pitchFamily="34" charset="0"/>
              <a:buNone/>
            </a:pPr>
            <a:r>
              <a:rPr lang="it-IT" sz="1400"/>
              <a:t>Si alternano i fornitori per evitare vantaggi stabili e favorire la concorrenza tra imprese.</a:t>
            </a:r>
          </a:p>
          <a:p>
            <a:pPr marL="0" indent="0">
              <a:spcBef>
                <a:spcPts val="2500"/>
              </a:spcBef>
              <a:buFont typeface="Arial" panose="020B0604020202020204" pitchFamily="34" charset="0"/>
              <a:buNone/>
            </a:pPr>
            <a:r>
              <a:rPr lang="it-IT" sz="1400" b="1"/>
              <a:t>Concessioni di lavori e servizi</a:t>
            </a:r>
          </a:p>
          <a:p>
            <a:pPr marL="0" lvl="1" indent="0">
              <a:buFont typeface="Arial" panose="020B0604020202020204" pitchFamily="34" charset="0"/>
              <a:buNone/>
            </a:pPr>
            <a:r>
              <a:rPr lang="it-IT" sz="1400"/>
              <a:t>Contratti con trasferimento rischio operativo e regole specifiche di equilibrio economico-finanziario.</a:t>
            </a:r>
          </a:p>
        </p:txBody>
      </p:sp>
    </p:spTree>
    <p:extLst>
      <p:ext uri="{BB962C8B-B14F-4D97-AF65-F5344CB8AC3E}">
        <p14:creationId xmlns:p14="http://schemas.microsoft.com/office/powerpoint/2010/main" val="3985878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23B2ACC0-2466-8F0C-C130-40C3AFDD4346}"/>
              </a:ext>
            </a:extLst>
          </p:cNvPr>
          <p:cNvSpPr>
            <a:spLocks noGrp="1"/>
          </p:cNvSpPr>
          <p:nvPr>
            <p:ph type="title"/>
          </p:nvPr>
        </p:nvSpPr>
        <p:spPr>
          <a:xfrm>
            <a:off x="978522" y="849085"/>
            <a:ext cx="3602356" cy="5179925"/>
          </a:xfrm>
        </p:spPr>
        <p:txBody>
          <a:bodyPr anchor="ctr">
            <a:normAutofit/>
          </a:bodyPr>
          <a:lstStyle/>
          <a:p>
            <a:r>
              <a:rPr lang="it-IT" sz="3300"/>
              <a:t>Centralizzazione acquisti: Consip, MEPA e accordi quadro</a:t>
            </a:r>
          </a:p>
        </p:txBody>
      </p:sp>
      <p:sp>
        <p:nvSpPr>
          <p:cNvPr id="3" name="Segnaposto contenuto 2">
            <a:extLst>
              <a:ext uri="{FF2B5EF4-FFF2-40B4-BE49-F238E27FC236}">
                <a16:creationId xmlns:a16="http://schemas.microsoft.com/office/drawing/2014/main" id="{7589151E-CABA-6DA5-FA05-B70FD485D777}"/>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87394" y="849085"/>
            <a:ext cx="6144768" cy="5179925"/>
          </a:xfrm>
        </p:spPr>
        <p:txBody>
          <a:bodyPr>
            <a:normAutofit/>
          </a:bodyPr>
          <a:lstStyle/>
          <a:p>
            <a:pPr marL="0" indent="0">
              <a:spcBef>
                <a:spcPts val="2500"/>
              </a:spcBef>
              <a:buFont typeface="Arial" panose="020B0604020202020204" pitchFamily="34" charset="0"/>
              <a:buNone/>
            </a:pPr>
            <a:r>
              <a:rPr lang="it-IT" sz="1400" b="1"/>
              <a:t>Centralizzazione e trasparenza acquisti</a:t>
            </a:r>
          </a:p>
          <a:p>
            <a:pPr marL="0" lvl="1" indent="0">
              <a:buFont typeface="Arial" panose="020B0604020202020204" pitchFamily="34" charset="0"/>
              <a:buNone/>
            </a:pPr>
            <a:r>
              <a:rPr lang="it-IT" sz="1400"/>
              <a:t>Il nuovo Codice rafforza la centralizzazione degli acquisti per garantire trasparenza, economicità e tracciabilità nelle pubbliche amministrazioni.</a:t>
            </a:r>
          </a:p>
          <a:p>
            <a:pPr marL="0" indent="0">
              <a:spcBef>
                <a:spcPts val="2500"/>
              </a:spcBef>
              <a:buFont typeface="Arial" panose="020B0604020202020204" pitchFamily="34" charset="0"/>
              <a:buNone/>
            </a:pPr>
            <a:r>
              <a:rPr lang="it-IT" sz="1400" b="1"/>
              <a:t>Convenzioni Consip</a:t>
            </a:r>
          </a:p>
          <a:p>
            <a:pPr marL="0" lvl="1" indent="0">
              <a:buFont typeface="Arial" panose="020B0604020202020204" pitchFamily="34" charset="0"/>
              <a:buNone/>
            </a:pPr>
            <a:r>
              <a:rPr lang="it-IT" sz="1400"/>
              <a:t>Le convenzioni Consip permettono acquisti semplificati di beni e servizi standardizzati con tempi ridotti e procedure snelle.</a:t>
            </a:r>
          </a:p>
          <a:p>
            <a:pPr marL="0" indent="0">
              <a:spcBef>
                <a:spcPts val="2500"/>
              </a:spcBef>
              <a:buFont typeface="Arial" panose="020B0604020202020204" pitchFamily="34" charset="0"/>
              <a:buNone/>
            </a:pPr>
            <a:r>
              <a:rPr lang="it-IT" sz="1400" b="1"/>
              <a:t>Mercato Elettronico della PA (MEPA)</a:t>
            </a:r>
          </a:p>
          <a:p>
            <a:pPr marL="0" lvl="1" indent="0">
              <a:buFont typeface="Arial" panose="020B0604020202020204" pitchFamily="34" charset="0"/>
              <a:buNone/>
            </a:pPr>
            <a:r>
              <a:rPr lang="it-IT" sz="1400"/>
              <a:t>MEPA è il mercato online per acquisti sotto soglia UE, con ordini diretti o mini-gare tra fornitori abilitati.</a:t>
            </a:r>
          </a:p>
          <a:p>
            <a:pPr marL="0" indent="0">
              <a:spcBef>
                <a:spcPts val="2500"/>
              </a:spcBef>
              <a:buFont typeface="Arial" panose="020B0604020202020204" pitchFamily="34" charset="0"/>
              <a:buNone/>
            </a:pPr>
            <a:r>
              <a:rPr lang="it-IT" sz="1400" b="1"/>
              <a:t>Digitalizzazione integrale e piattaforme PAD</a:t>
            </a:r>
          </a:p>
          <a:p>
            <a:pPr marL="0" lvl="1" indent="0">
              <a:buFont typeface="Arial" panose="020B0604020202020204" pitchFamily="34" charset="0"/>
              <a:buNone/>
            </a:pPr>
            <a:r>
              <a:rPr lang="it-IT" sz="1400"/>
              <a:t>Dal 2024, gli acquisti pubblici devono essere gestiti tramite piattaforme digitali certificate e interoperabili con la BDNCP.</a:t>
            </a:r>
          </a:p>
        </p:txBody>
      </p:sp>
    </p:spTree>
    <p:extLst>
      <p:ext uri="{BB962C8B-B14F-4D97-AF65-F5344CB8AC3E}">
        <p14:creationId xmlns:p14="http://schemas.microsoft.com/office/powerpoint/2010/main" val="2440787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53CF00F-82D0-0DBA-75D5-1D01B4526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FB747019-149A-04B2-12B2-DAB1844C8C4F}"/>
              </a:ext>
            </a:extLst>
          </p:cNvPr>
          <p:cNvSpPr>
            <a:spLocks noGrp="1"/>
          </p:cNvSpPr>
          <p:nvPr>
            <p:ph type="title"/>
          </p:nvPr>
        </p:nvSpPr>
        <p:spPr>
          <a:xfrm>
            <a:off x="612648" y="548640"/>
            <a:ext cx="10945037" cy="1133856"/>
          </a:xfrm>
        </p:spPr>
        <p:txBody>
          <a:bodyPr anchor="t">
            <a:normAutofit/>
          </a:bodyPr>
          <a:lstStyle/>
          <a:p>
            <a:r>
              <a:rPr lang="it-IT"/>
              <a:t>Facility management pubblico e strumenti operativi</a:t>
            </a:r>
          </a:p>
        </p:txBody>
      </p:sp>
      <p:graphicFrame>
        <p:nvGraphicFramePr>
          <p:cNvPr id="5" name="Segnaposto contenuto 4">
            <a:extLst>
              <a:ext uri="{FF2B5EF4-FFF2-40B4-BE49-F238E27FC236}">
                <a16:creationId xmlns:a16="http://schemas.microsoft.com/office/drawing/2014/main" id="{5E7696AF-3D28-4D9D-9616-6D4C40F88AB2}"/>
              </a:ext>
            </a:extLst>
          </p:cNvPr>
          <p:cNvGraphicFramePr>
            <a:graphicFrameLocks noGrp="1"/>
          </p:cNvGraphicFramePr>
          <p:nvPr>
            <p:ph idx="1"/>
            <p:extLst>
              <p:ext uri="{D42A27DB-BD31-4B8C-83A1-F6EECF244321}">
                <p14:modId xmlns:p14="http://schemas.microsoft.com/office/powerpoint/2010/main" val="1312080310"/>
              </p:ext>
            </p:extLst>
          </p:nvPr>
        </p:nvGraphicFramePr>
        <p:xfrm>
          <a:off x="612648" y="1962890"/>
          <a:ext cx="10945039" cy="4250677"/>
        </p:xfrm>
        <a:graphic>
          <a:graphicData uri="http://schemas.openxmlformats.org/drawingml/2006/table">
            <a:tbl>
              <a:tblPr firstRow="1" bandRow="1">
                <a:noFill/>
                <a:tableStyleId>{5C22544A-7EE6-4342-B048-85BDC9FD1C3A}</a:tableStyleId>
              </a:tblPr>
              <a:tblGrid>
                <a:gridCol w="3614949">
                  <a:extLst>
                    <a:ext uri="{9D8B030D-6E8A-4147-A177-3AD203B41FA5}">
                      <a16:colId xmlns:a16="http://schemas.microsoft.com/office/drawing/2014/main" val="1627341869"/>
                    </a:ext>
                  </a:extLst>
                </a:gridCol>
                <a:gridCol w="3671509">
                  <a:extLst>
                    <a:ext uri="{9D8B030D-6E8A-4147-A177-3AD203B41FA5}">
                      <a16:colId xmlns:a16="http://schemas.microsoft.com/office/drawing/2014/main" val="1286022566"/>
                    </a:ext>
                  </a:extLst>
                </a:gridCol>
                <a:gridCol w="3658581">
                  <a:extLst>
                    <a:ext uri="{9D8B030D-6E8A-4147-A177-3AD203B41FA5}">
                      <a16:colId xmlns:a16="http://schemas.microsoft.com/office/drawing/2014/main" val="1314412974"/>
                    </a:ext>
                  </a:extLst>
                </a:gridCol>
              </a:tblGrid>
              <a:tr h="564689">
                <a:tc>
                  <a:txBody>
                    <a:bodyPr/>
                    <a:lstStyle/>
                    <a:p>
                      <a:pPr>
                        <a:buNone/>
                      </a:pPr>
                      <a:r>
                        <a:rPr lang="it-IT" sz="1600" b="1" cap="all" spc="150">
                          <a:solidFill>
                            <a:schemeClr val="tx1"/>
                          </a:solidFill>
                        </a:rPr>
                        <a:t>Strumento </a:t>
                      </a:r>
                    </a:p>
                  </a:txBody>
                  <a:tcPr marL="139621" marR="139621" marT="139621" marB="139621" anchor="ctr">
                    <a:lnL w="12700" cmpd="sng">
                      <a:noFill/>
                    </a:lnL>
                    <a:lnR w="12700" cmpd="sng">
                      <a:noFill/>
                    </a:lnR>
                    <a:lnT w="6350" cap="flat" cmpd="sng" algn="ctr">
                      <a:noFill/>
                      <a:prstDash val="solid"/>
                    </a:lnT>
                    <a:lnB w="28575" cap="flat" cmpd="sng" algn="ctr">
                      <a:solidFill>
                        <a:schemeClr val="accent1"/>
                      </a:solidFill>
                      <a:prstDash val="solid"/>
                    </a:lnB>
                    <a:noFill/>
                  </a:tcPr>
                </a:tc>
                <a:tc>
                  <a:txBody>
                    <a:bodyPr/>
                    <a:lstStyle/>
                    <a:p>
                      <a:pPr>
                        <a:buNone/>
                      </a:pPr>
                      <a:r>
                        <a:rPr lang="it-IT" sz="1600" b="1" cap="all" spc="150">
                          <a:solidFill>
                            <a:schemeClr val="tx1"/>
                          </a:solidFill>
                        </a:rPr>
                        <a:t>Obbligo </a:t>
                      </a:r>
                    </a:p>
                  </a:txBody>
                  <a:tcPr marL="139621" marR="139621" marT="139621" marB="139621" anchor="ctr">
                    <a:lnL w="12700" cmpd="sng">
                      <a:noFill/>
                    </a:lnL>
                    <a:lnR w="12700" cmpd="sng">
                      <a:noFill/>
                    </a:lnR>
                    <a:lnT w="6350" cap="flat" cmpd="sng" algn="ctr">
                      <a:noFill/>
                      <a:prstDash val="solid"/>
                    </a:lnT>
                    <a:lnB w="28575" cap="flat" cmpd="sng" algn="ctr">
                      <a:solidFill>
                        <a:schemeClr val="accent1"/>
                      </a:solidFill>
                      <a:prstDash val="solid"/>
                    </a:lnB>
                    <a:noFill/>
                  </a:tcPr>
                </a:tc>
                <a:tc>
                  <a:txBody>
                    <a:bodyPr/>
                    <a:lstStyle/>
                    <a:p>
                      <a:pPr>
                        <a:buNone/>
                      </a:pPr>
                      <a:r>
                        <a:rPr lang="it-IT" sz="1600" b="1" cap="all" spc="150">
                          <a:solidFill>
                            <a:schemeClr val="tx1"/>
                          </a:solidFill>
                        </a:rPr>
                        <a:t>Riferimenti normativi </a:t>
                      </a:r>
                    </a:p>
                  </a:txBody>
                  <a:tcPr marL="139621" marR="139621" marT="139621" marB="139621" anchor="ctr">
                    <a:lnL w="12700" cmpd="sng">
                      <a:noFill/>
                    </a:lnL>
                    <a:lnR w="12700" cmpd="sng">
                      <a:noFill/>
                    </a:lnR>
                    <a:lnT w="6350" cap="flat" cmpd="sng" algn="ctr">
                      <a:noFill/>
                      <a:prstDash val="solid"/>
                    </a:lnT>
                    <a:lnB w="28575" cap="flat" cmpd="sng" algn="ctr">
                      <a:solidFill>
                        <a:schemeClr val="accent1"/>
                      </a:solidFill>
                      <a:prstDash val="solid"/>
                    </a:lnB>
                    <a:noFill/>
                  </a:tcPr>
                </a:tc>
                <a:extLst>
                  <a:ext uri="{0D108BD9-81ED-4DB2-BD59-A6C34878D82A}">
                    <a16:rowId xmlns:a16="http://schemas.microsoft.com/office/drawing/2014/main" val="3385268009"/>
                  </a:ext>
                </a:extLst>
              </a:tr>
              <a:tr h="921497">
                <a:tc>
                  <a:txBody>
                    <a:bodyPr/>
                    <a:lstStyle/>
                    <a:p>
                      <a:pPr>
                        <a:buNone/>
                      </a:pPr>
                      <a:r>
                        <a:rPr lang="it-IT" sz="1300" b="1" cap="none" spc="0">
                          <a:solidFill>
                            <a:schemeClr val="tx1"/>
                          </a:solidFill>
                        </a:rPr>
                        <a:t>Convenzioni Consip </a:t>
                      </a:r>
                    </a:p>
                  </a:txBody>
                  <a:tcPr marL="139621" marR="139621" marT="139621" marB="139621" anchor="ctr">
                    <a:lnL w="12700" cmpd="sng">
                      <a:noFill/>
                      <a:prstDash val="solid"/>
                    </a:lnL>
                    <a:lnR w="12700" cmpd="sng">
                      <a:noFill/>
                      <a:prstDash val="solid"/>
                    </a:lnR>
                    <a:lnT w="28575" cap="flat" cmpd="sng" algn="ctr">
                      <a:solidFill>
                        <a:schemeClr val="accent1"/>
                      </a:solidFill>
                      <a:prstDash val="solid"/>
                    </a:lnT>
                    <a:lnB w="6350" cap="flat" cmpd="sng" algn="ctr">
                      <a:noFill/>
                      <a:prstDash val="solid"/>
                    </a:lnB>
                    <a:noFill/>
                  </a:tcPr>
                </a:tc>
                <a:tc>
                  <a:txBody>
                    <a:bodyPr/>
                    <a:lstStyle/>
                    <a:p>
                      <a:pPr>
                        <a:buNone/>
                      </a:pPr>
                      <a:r>
                        <a:rPr lang="it-IT" sz="1300" cap="none" spc="0">
                          <a:solidFill>
                            <a:schemeClr val="tx1"/>
                          </a:solidFill>
                        </a:rPr>
                        <a:t>Obbligo prioritario per l’acquisto di beni e servizi standardizzati, tra cui Facility Management, energia, ICT. </a:t>
                      </a:r>
                    </a:p>
                  </a:txBody>
                  <a:tcPr marL="139621" marR="139621" marT="139621" marB="139621" anchor="ctr">
                    <a:lnL w="12700" cmpd="sng">
                      <a:noFill/>
                      <a:prstDash val="solid"/>
                    </a:lnL>
                    <a:lnR w="12700" cmpd="sng">
                      <a:noFill/>
                      <a:prstDash val="solid"/>
                    </a:lnR>
                    <a:lnT w="28575" cap="flat" cmpd="sng" algn="ctr">
                      <a:solidFill>
                        <a:schemeClr val="accent1"/>
                      </a:solidFill>
                      <a:prstDash val="solid"/>
                    </a:lnT>
                    <a:lnB w="6350" cap="flat" cmpd="sng" algn="ctr">
                      <a:noFill/>
                      <a:prstDash val="solid"/>
                    </a:lnB>
                    <a:noFill/>
                  </a:tcPr>
                </a:tc>
                <a:tc>
                  <a:txBody>
                    <a:bodyPr/>
                    <a:lstStyle/>
                    <a:p>
                      <a:pPr>
                        <a:buNone/>
                      </a:pPr>
                      <a:r>
                        <a:rPr lang="de-DE" sz="1300" cap="none" spc="0">
                          <a:solidFill>
                            <a:schemeClr val="tx1"/>
                          </a:solidFill>
                        </a:rPr>
                        <a:t>Art. 1, c. 510 L. 208/2015; artt. 62-63 D.Lgs. 36/2023 </a:t>
                      </a:r>
                    </a:p>
                  </a:txBody>
                  <a:tcPr marL="139621" marR="139621" marT="139621" marB="139621" anchor="ctr">
                    <a:lnL w="12700" cmpd="sng">
                      <a:noFill/>
                      <a:prstDash val="solid"/>
                    </a:lnL>
                    <a:lnR w="12700" cmpd="sng">
                      <a:noFill/>
                      <a:prstDash val="solid"/>
                    </a:lnR>
                    <a:lnT w="28575" cap="flat" cmpd="sng" algn="ctr">
                      <a:solidFill>
                        <a:schemeClr val="accent1"/>
                      </a:solidFill>
                      <a:prstDash val="solid"/>
                    </a:lnT>
                    <a:lnB w="6350" cap="flat" cmpd="sng" algn="ctr">
                      <a:noFill/>
                      <a:prstDash val="solid"/>
                    </a:lnB>
                    <a:noFill/>
                  </a:tcPr>
                </a:tc>
                <a:extLst>
                  <a:ext uri="{0D108BD9-81ED-4DB2-BD59-A6C34878D82A}">
                    <a16:rowId xmlns:a16="http://schemas.microsoft.com/office/drawing/2014/main" val="857680196"/>
                  </a:ext>
                </a:extLst>
              </a:tr>
              <a:tr h="921497">
                <a:tc>
                  <a:txBody>
                    <a:bodyPr/>
                    <a:lstStyle/>
                    <a:p>
                      <a:pPr>
                        <a:buNone/>
                      </a:pPr>
                      <a:r>
                        <a:rPr lang="it-IT" sz="1300" b="1" cap="none" spc="0">
                          <a:solidFill>
                            <a:schemeClr val="tx1"/>
                          </a:solidFill>
                        </a:rPr>
                        <a:t>MEPA (Mercato Elettronico PA) </a:t>
                      </a:r>
                    </a:p>
                  </a:txBody>
                  <a:tcPr marL="139621" marR="139621" marT="139621" marB="139621" anchor="ctr">
                    <a:lnL w="12700" cmpd="sng">
                      <a:noFill/>
                      <a:prstDash val="solid"/>
                    </a:lnL>
                    <a:lnR w="12700" cmpd="sng">
                      <a:noFill/>
                      <a:prstDash val="solid"/>
                    </a:lnR>
                    <a:lnT w="6350" cap="flat" cmpd="sng" algn="ctr">
                      <a:noFill/>
                      <a:prstDash val="solid"/>
                    </a:lnT>
                    <a:lnB w="6350" cap="flat" cmpd="sng" algn="ctr">
                      <a:noFill/>
                      <a:prstDash val="solid"/>
                    </a:lnB>
                    <a:noFill/>
                  </a:tcPr>
                </a:tc>
                <a:tc>
                  <a:txBody>
                    <a:bodyPr/>
                    <a:lstStyle/>
                    <a:p>
                      <a:pPr>
                        <a:buNone/>
                      </a:pPr>
                      <a:r>
                        <a:rPr lang="it-IT" sz="1300" cap="none" spc="0">
                          <a:solidFill>
                            <a:schemeClr val="tx1"/>
                          </a:solidFill>
                        </a:rPr>
                        <a:t>Obbligo per acquisti sotto soglia e residuali. Utilizzo esclusivo di PAD certificate dal 01/01/2024. </a:t>
                      </a:r>
                    </a:p>
                  </a:txBody>
                  <a:tcPr marL="139621" marR="139621" marT="139621" marB="139621" anchor="ctr">
                    <a:lnL w="12700" cmpd="sng">
                      <a:noFill/>
                      <a:prstDash val="solid"/>
                    </a:lnL>
                    <a:lnR w="12700" cmpd="sng">
                      <a:noFill/>
                      <a:prstDash val="solid"/>
                    </a:lnR>
                    <a:lnT w="6350" cap="flat" cmpd="sng" algn="ctr">
                      <a:noFill/>
                      <a:prstDash val="solid"/>
                    </a:lnT>
                    <a:lnB w="6350" cap="flat" cmpd="sng" algn="ctr">
                      <a:noFill/>
                      <a:prstDash val="solid"/>
                    </a:lnB>
                    <a:noFill/>
                  </a:tcPr>
                </a:tc>
                <a:tc>
                  <a:txBody>
                    <a:bodyPr/>
                    <a:lstStyle/>
                    <a:p>
                      <a:pPr>
                        <a:buNone/>
                      </a:pPr>
                      <a:r>
                        <a:rPr lang="de-DE" sz="1300" cap="none" spc="0">
                          <a:solidFill>
                            <a:schemeClr val="tx1"/>
                          </a:solidFill>
                        </a:rPr>
                        <a:t>Artt. 25 e 50 D.Lgs. 36/2023; art. 1, c. 450 L. 296/2006 </a:t>
                      </a:r>
                    </a:p>
                  </a:txBody>
                  <a:tcPr marL="139621" marR="139621" marT="139621" marB="139621" anchor="ctr">
                    <a:lnL w="12700" cmpd="sng">
                      <a:noFill/>
                      <a:prstDash val="solid"/>
                    </a:lnL>
                    <a:lnR w="12700" cmpd="sng">
                      <a:noFill/>
                      <a:prstDash val="solid"/>
                    </a:lnR>
                    <a:lnT w="6350" cap="flat" cmpd="sng" algn="ctr">
                      <a:noFill/>
                      <a:prstDash val="solid"/>
                    </a:lnT>
                    <a:lnB w="6350" cap="flat" cmpd="sng" algn="ctr">
                      <a:noFill/>
                      <a:prstDash val="solid"/>
                    </a:lnB>
                    <a:noFill/>
                  </a:tcPr>
                </a:tc>
                <a:extLst>
                  <a:ext uri="{0D108BD9-81ED-4DB2-BD59-A6C34878D82A}">
                    <a16:rowId xmlns:a16="http://schemas.microsoft.com/office/drawing/2014/main" val="288580611"/>
                  </a:ext>
                </a:extLst>
              </a:tr>
              <a:tr h="921497">
                <a:tc>
                  <a:txBody>
                    <a:bodyPr/>
                    <a:lstStyle/>
                    <a:p>
                      <a:pPr>
                        <a:buNone/>
                      </a:pPr>
                      <a:r>
                        <a:rPr lang="it-IT" sz="1300" b="1" cap="none" spc="0">
                          <a:solidFill>
                            <a:schemeClr val="tx1"/>
                          </a:solidFill>
                        </a:rPr>
                        <a:t>Accordi Quadro </a:t>
                      </a:r>
                    </a:p>
                  </a:txBody>
                  <a:tcPr marL="139621" marR="139621" marT="139621" marB="139621" anchor="ctr">
                    <a:lnL w="12700" cmpd="sng">
                      <a:noFill/>
                      <a:prstDash val="solid"/>
                    </a:lnL>
                    <a:lnR w="12700" cmpd="sng">
                      <a:noFill/>
                      <a:prstDash val="solid"/>
                    </a:lnR>
                    <a:lnT w="6350" cap="flat" cmpd="sng" algn="ctr">
                      <a:noFill/>
                      <a:prstDash val="solid"/>
                    </a:lnT>
                    <a:lnB w="6350" cap="flat" cmpd="sng" algn="ctr">
                      <a:noFill/>
                      <a:prstDash val="solid"/>
                    </a:lnB>
                    <a:noFill/>
                  </a:tcPr>
                </a:tc>
                <a:tc>
                  <a:txBody>
                    <a:bodyPr/>
                    <a:lstStyle/>
                    <a:p>
                      <a:pPr>
                        <a:buNone/>
                      </a:pPr>
                      <a:r>
                        <a:rPr lang="it-IT" sz="1300" cap="none" spc="0">
                          <a:solidFill>
                            <a:schemeClr val="tx1"/>
                          </a:solidFill>
                        </a:rPr>
                        <a:t>Possibilità di affidamenti successivi senza riapertura del confronto competitivo; durata max 4 anni. </a:t>
                      </a:r>
                    </a:p>
                  </a:txBody>
                  <a:tcPr marL="139621" marR="139621" marT="139621" marB="139621" anchor="ctr">
                    <a:lnL w="12700" cmpd="sng">
                      <a:noFill/>
                      <a:prstDash val="solid"/>
                    </a:lnL>
                    <a:lnR w="12700" cmpd="sng">
                      <a:noFill/>
                      <a:prstDash val="solid"/>
                    </a:lnR>
                    <a:lnT w="6350" cap="flat" cmpd="sng" algn="ctr">
                      <a:noFill/>
                      <a:prstDash val="solid"/>
                    </a:lnT>
                    <a:lnB w="6350" cap="flat" cmpd="sng" algn="ctr">
                      <a:noFill/>
                      <a:prstDash val="solid"/>
                    </a:lnB>
                    <a:noFill/>
                  </a:tcPr>
                </a:tc>
                <a:tc>
                  <a:txBody>
                    <a:bodyPr/>
                    <a:lstStyle/>
                    <a:p>
                      <a:pPr>
                        <a:buNone/>
                      </a:pPr>
                      <a:r>
                        <a:rPr lang="it-IT" sz="1300" cap="none" spc="0">
                          <a:solidFill>
                            <a:schemeClr val="tx1"/>
                          </a:solidFill>
                        </a:rPr>
                        <a:t>Art. 59 D.Lgs. 36/2023; Comunicato ANAC 05/06/2024 </a:t>
                      </a:r>
                    </a:p>
                  </a:txBody>
                  <a:tcPr marL="139621" marR="139621" marT="139621" marB="139621" anchor="ctr">
                    <a:lnL w="12700" cmpd="sng">
                      <a:noFill/>
                      <a:prstDash val="solid"/>
                    </a:lnL>
                    <a:lnR w="12700" cmpd="sng">
                      <a:noFill/>
                      <a:prstDash val="solid"/>
                    </a:lnR>
                    <a:lnT w="6350" cap="flat" cmpd="sng" algn="ctr">
                      <a:noFill/>
                      <a:prstDash val="solid"/>
                    </a:lnT>
                    <a:lnB w="6350" cap="flat" cmpd="sng" algn="ctr">
                      <a:noFill/>
                      <a:prstDash val="solid"/>
                    </a:lnB>
                    <a:noFill/>
                  </a:tcPr>
                </a:tc>
                <a:extLst>
                  <a:ext uri="{0D108BD9-81ED-4DB2-BD59-A6C34878D82A}">
                    <a16:rowId xmlns:a16="http://schemas.microsoft.com/office/drawing/2014/main" val="1097229128"/>
                  </a:ext>
                </a:extLst>
              </a:tr>
              <a:tr h="921497">
                <a:tc>
                  <a:txBody>
                    <a:bodyPr/>
                    <a:lstStyle/>
                    <a:p>
                      <a:pPr>
                        <a:buNone/>
                      </a:pPr>
                      <a:r>
                        <a:rPr lang="it-IT" sz="1300" b="1" cap="none" spc="0">
                          <a:solidFill>
                            <a:schemeClr val="tx1"/>
                          </a:solidFill>
                        </a:rPr>
                        <a:t>Facility Management Consip </a:t>
                      </a:r>
                    </a:p>
                  </a:txBody>
                  <a:tcPr marL="139621" marR="139621" marT="139621" marB="139621" anchor="ctr">
                    <a:lnL w="12700" cmpd="sng">
                      <a:noFill/>
                      <a:prstDash val="solid"/>
                    </a:lnL>
                    <a:lnR w="12700" cmpd="sng">
                      <a:noFill/>
                      <a:prstDash val="solid"/>
                    </a:lnR>
                    <a:lnT w="6350" cap="flat" cmpd="sng" algn="ctr">
                      <a:noFill/>
                      <a:prstDash val="solid"/>
                    </a:lnT>
                    <a:lnB w="6350" cap="flat" cmpd="sng" algn="ctr">
                      <a:noFill/>
                      <a:prstDash val="solid"/>
                    </a:lnB>
                    <a:noFill/>
                  </a:tcPr>
                </a:tc>
                <a:tc>
                  <a:txBody>
                    <a:bodyPr/>
                    <a:lstStyle/>
                    <a:p>
                      <a:pPr>
                        <a:buNone/>
                      </a:pPr>
                      <a:r>
                        <a:rPr lang="it-IT" sz="1300" cap="none" spc="0">
                          <a:solidFill>
                            <a:schemeClr val="tx1"/>
                          </a:solidFill>
                        </a:rPr>
                        <a:t>Ricorso preferenziale ad accordi quadro o convenzioni Consip. In assenza, utilizzo MEPA con motivazione. </a:t>
                      </a:r>
                    </a:p>
                  </a:txBody>
                  <a:tcPr marL="139621" marR="139621" marT="139621" marB="139621" anchor="ctr">
                    <a:lnL w="12700" cmpd="sng">
                      <a:noFill/>
                      <a:prstDash val="solid"/>
                    </a:lnL>
                    <a:lnR w="12700" cmpd="sng">
                      <a:noFill/>
                      <a:prstDash val="solid"/>
                    </a:lnR>
                    <a:lnT w="6350" cap="flat" cmpd="sng" algn="ctr">
                      <a:noFill/>
                      <a:prstDash val="solid"/>
                    </a:lnT>
                    <a:lnB w="6350" cap="flat" cmpd="sng" algn="ctr">
                      <a:noFill/>
                      <a:prstDash val="solid"/>
                    </a:lnB>
                    <a:noFill/>
                  </a:tcPr>
                </a:tc>
                <a:tc>
                  <a:txBody>
                    <a:bodyPr/>
                    <a:lstStyle/>
                    <a:p>
                      <a:pPr>
                        <a:buNone/>
                      </a:pPr>
                      <a:r>
                        <a:rPr lang="it-IT" sz="1300" cap="none" spc="0">
                          <a:solidFill>
                            <a:schemeClr val="tx1"/>
                          </a:solidFill>
                        </a:rPr>
                        <a:t>Linee guida Consip; art. 62 D.Lgs. 36/2023 </a:t>
                      </a:r>
                    </a:p>
                  </a:txBody>
                  <a:tcPr marL="139621" marR="139621" marT="139621" marB="139621" anchor="ctr">
                    <a:lnL w="12700" cmpd="sng">
                      <a:noFill/>
                      <a:prstDash val="solid"/>
                    </a:lnL>
                    <a:lnR w="12700" cmpd="sng">
                      <a:noFill/>
                      <a:prstDash val="solid"/>
                    </a:lnR>
                    <a:lnT w="6350" cap="flat" cmpd="sng" algn="ctr">
                      <a:noFill/>
                      <a:prstDash val="solid"/>
                    </a:lnT>
                    <a:lnB w="6350" cap="flat" cmpd="sng" algn="ctr">
                      <a:noFill/>
                      <a:prstDash val="solid"/>
                    </a:lnB>
                    <a:noFill/>
                  </a:tcPr>
                </a:tc>
                <a:extLst>
                  <a:ext uri="{0D108BD9-81ED-4DB2-BD59-A6C34878D82A}">
                    <a16:rowId xmlns:a16="http://schemas.microsoft.com/office/drawing/2014/main" val="3818188506"/>
                  </a:ext>
                </a:extLst>
              </a:tr>
            </a:tbl>
          </a:graphicData>
        </a:graphic>
      </p:graphicFrame>
    </p:spTree>
    <p:extLst>
      <p:ext uri="{BB962C8B-B14F-4D97-AF65-F5344CB8AC3E}">
        <p14:creationId xmlns:p14="http://schemas.microsoft.com/office/powerpoint/2010/main" val="2897145939"/>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6F74C59-445A-9824-B537-A392A6ECEC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71DD6518-3408-48F8-8AC7-CA1F1F2670AC}"/>
              </a:ext>
            </a:extLst>
          </p:cNvPr>
          <p:cNvSpPr>
            <a:spLocks noGrp="1"/>
          </p:cNvSpPr>
          <p:nvPr>
            <p:ph type="title"/>
          </p:nvPr>
        </p:nvSpPr>
        <p:spPr>
          <a:xfrm>
            <a:off x="612648" y="1847088"/>
            <a:ext cx="7344336" cy="1133856"/>
          </a:xfrm>
        </p:spPr>
        <p:txBody>
          <a:bodyPr anchor="b">
            <a:normAutofit/>
          </a:bodyPr>
          <a:lstStyle/>
          <a:p>
            <a:r>
              <a:rPr lang="it-IT" sz="6000"/>
              <a:t>Conclusione</a:t>
            </a:r>
          </a:p>
        </p:txBody>
      </p:sp>
      <p:graphicFrame>
        <p:nvGraphicFramePr>
          <p:cNvPr id="9" name="Segnaposto contenuto 2">
            <a:extLst>
              <a:ext uri="{FF2B5EF4-FFF2-40B4-BE49-F238E27FC236}">
                <a16:creationId xmlns:a16="http://schemas.microsoft.com/office/drawing/2014/main" id="{E8CA05C5-4BAF-33E6-765A-DC416D4EECB6}"/>
              </a:ext>
            </a:extLst>
          </p:cNvPr>
          <p:cNvGraphicFramePr>
            <a:graphicFrameLocks noGrp="1"/>
          </p:cNvGraphicFramePr>
          <p:nvPr>
            <p:ph idx="1"/>
            <p:extLst>
              <p:ext uri="{D42A27DB-BD31-4B8C-83A1-F6EECF244321}">
                <p14:modId xmlns:p14="http://schemas.microsoft.com/office/powerpoint/2010/main" val="51021089"/>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612646" y="3593592"/>
          <a:ext cx="10890504" cy="25124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05746184"/>
      </p:ext>
    </p:extLst>
  </p:cSld>
  <p:clrMapOvr>
    <a:overrideClrMapping bg1="dk1" tx1="lt1" bg2="dk2" tx2="lt2" accent1="accent1" accent2="accent2" accent3="accent3" accent4="accent4" accent5="accent5" accent6="accent6" hlink="hlink" folHlink="folHlink"/>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441A5D63-DF22-E83F-E48C-FFAAC76B5DED}"/>
              </a:ext>
            </a:extLst>
          </p:cNvPr>
          <p:cNvSpPr>
            <a:spLocks noGrp="1"/>
          </p:cNvSpPr>
          <p:nvPr>
            <p:ph type="title"/>
          </p:nvPr>
        </p:nvSpPr>
        <p:spPr>
          <a:xfrm>
            <a:off x="614678" y="1543849"/>
            <a:ext cx="4145582" cy="4638825"/>
          </a:xfrm>
        </p:spPr>
        <p:txBody>
          <a:bodyPr anchor="t">
            <a:normAutofit/>
          </a:bodyPr>
          <a:lstStyle/>
          <a:p>
            <a:r>
              <a:rPr lang="it-IT"/>
              <a:t>Tipologie di immobili e competenze gestionali</a:t>
            </a:r>
          </a:p>
        </p:txBody>
      </p:sp>
      <p:sp>
        <p:nvSpPr>
          <p:cNvPr id="3" name="Segnaposto contenuto 2">
            <a:extLst>
              <a:ext uri="{FF2B5EF4-FFF2-40B4-BE49-F238E27FC236}">
                <a16:creationId xmlns:a16="http://schemas.microsoft.com/office/drawing/2014/main" id="{5206303C-EFBA-5A3D-AC20-F26457351614}"/>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Tipologie di immobili giudiziari</a:t>
            </a:r>
          </a:p>
          <a:p>
            <a:pPr marL="0" lvl="1" indent="0">
              <a:buFont typeface="Arial" panose="020B0604020202020204" pitchFamily="34" charset="0"/>
              <a:buNone/>
            </a:pPr>
            <a:r>
              <a:rPr lang="it-IT" sz="1400"/>
              <a:t>Gli uffici giudiziari occupano immobili statali, comunali o in locazione, in base alle loro esigenze funzionali e logistiche.</a:t>
            </a:r>
          </a:p>
          <a:p>
            <a:pPr marL="0" indent="0">
              <a:spcBef>
                <a:spcPts val="2500"/>
              </a:spcBef>
              <a:buFont typeface="Arial" panose="020B0604020202020204" pitchFamily="34" charset="0"/>
              <a:buNone/>
            </a:pPr>
            <a:r>
              <a:rPr lang="it-IT" sz="1400" b="1"/>
              <a:t>Gestione e competenze patrimoniali</a:t>
            </a:r>
          </a:p>
          <a:p>
            <a:pPr marL="0" lvl="1" indent="0">
              <a:buFont typeface="Arial" panose="020B0604020202020204" pitchFamily="34" charset="0"/>
              <a:buNone/>
            </a:pPr>
            <a:r>
              <a:rPr lang="it-IT" sz="1400"/>
              <a:t>Il Ministero della Giustizia coordina la gestione patrimoniale degli immobili con l’Agenzia del Demanio e i Provveditorati interregionali.</a:t>
            </a:r>
          </a:p>
          <a:p>
            <a:pPr marL="0" indent="0">
              <a:spcBef>
                <a:spcPts val="2500"/>
              </a:spcBef>
              <a:buFont typeface="Arial" panose="020B0604020202020204" pitchFamily="34" charset="0"/>
              <a:buNone/>
            </a:pPr>
            <a:r>
              <a:rPr lang="it-IT" sz="1400" b="1"/>
              <a:t>Funzioni tecniche specialistiche</a:t>
            </a:r>
          </a:p>
          <a:p>
            <a:pPr marL="0" lvl="1" indent="0">
              <a:buFont typeface="Arial" panose="020B0604020202020204" pitchFamily="34" charset="0"/>
              <a:buNone/>
            </a:pPr>
            <a:r>
              <a:rPr lang="it-IT" sz="1400"/>
              <a:t>Le funzioni tecniche di progettazione, direzione lavori, collaudo e supporto sono affidate ai Provveditorati e Ministero delle Infrastrutture.</a:t>
            </a:r>
          </a:p>
        </p:txBody>
      </p:sp>
    </p:spTree>
    <p:extLst>
      <p:ext uri="{BB962C8B-B14F-4D97-AF65-F5344CB8AC3E}">
        <p14:creationId xmlns:p14="http://schemas.microsoft.com/office/powerpoint/2010/main" val="8005585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108AE264-1AB6-4B76-B2CE-0B66D87F73DC}"/>
              </a:ext>
            </a:extLst>
          </p:cNvPr>
          <p:cNvSpPr>
            <a:spLocks noGrp="1"/>
          </p:cNvSpPr>
          <p:nvPr>
            <p:ph type="title"/>
          </p:nvPr>
        </p:nvSpPr>
        <p:spPr>
          <a:xfrm>
            <a:off x="614678" y="1543849"/>
            <a:ext cx="4145582" cy="4638825"/>
          </a:xfrm>
        </p:spPr>
        <p:txBody>
          <a:bodyPr anchor="t">
            <a:normAutofit/>
          </a:bodyPr>
          <a:lstStyle/>
          <a:p>
            <a:r>
              <a:rPr lang="it-IT"/>
              <a:t>Attività e spese di funzionamento degli edifici giudiziari</a:t>
            </a:r>
          </a:p>
        </p:txBody>
      </p:sp>
      <p:sp>
        <p:nvSpPr>
          <p:cNvPr id="3" name="Segnaposto contenuto 2">
            <a:extLst>
              <a:ext uri="{FF2B5EF4-FFF2-40B4-BE49-F238E27FC236}">
                <a16:creationId xmlns:a16="http://schemas.microsoft.com/office/drawing/2014/main" id="{D2F6F073-B709-A6FC-7E5E-FB329FDCDCF8}"/>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Gestione delle attività operative</a:t>
            </a:r>
          </a:p>
          <a:p>
            <a:pPr marL="0" lvl="1" indent="0">
              <a:buFont typeface="Arial" panose="020B0604020202020204" pitchFamily="34" charset="0"/>
              <a:buNone/>
            </a:pPr>
            <a:r>
              <a:rPr lang="it-IT" sz="1400"/>
              <a:t>La gestione comprende attività essenziali per garantire la continuità dei servizi giudiziari e la sicurezza di tutti gli utenti.</a:t>
            </a:r>
          </a:p>
          <a:p>
            <a:pPr marL="0" indent="0">
              <a:spcBef>
                <a:spcPts val="2500"/>
              </a:spcBef>
              <a:buFont typeface="Arial" panose="020B0604020202020204" pitchFamily="34" charset="0"/>
              <a:buNone/>
            </a:pPr>
            <a:r>
              <a:rPr lang="it-IT" sz="1400" b="1"/>
              <a:t>Manutenzione ordinaria e straordinaria</a:t>
            </a:r>
          </a:p>
          <a:p>
            <a:pPr marL="0" lvl="1" indent="0">
              <a:buFont typeface="Arial" panose="020B0604020202020204" pitchFamily="34" charset="0"/>
              <a:buNone/>
            </a:pPr>
            <a:r>
              <a:rPr lang="it-IT" sz="1400"/>
              <a:t>Include interventi edilizi, impiantistici e adeguamenti normativi per sicurezza e accessibilità nei luoghi di lavoro.</a:t>
            </a:r>
          </a:p>
          <a:p>
            <a:pPr marL="0" indent="0">
              <a:spcBef>
                <a:spcPts val="2500"/>
              </a:spcBef>
              <a:buFont typeface="Arial" panose="020B0604020202020204" pitchFamily="34" charset="0"/>
              <a:buNone/>
            </a:pPr>
            <a:r>
              <a:rPr lang="it-IT" sz="1400" b="1"/>
              <a:t>Normative di sicurezza e salute</a:t>
            </a:r>
          </a:p>
          <a:p>
            <a:pPr marL="0" lvl="1" indent="0">
              <a:buFont typeface="Arial" panose="020B0604020202020204" pitchFamily="34" charset="0"/>
              <a:buNone/>
            </a:pPr>
            <a:r>
              <a:rPr lang="it-IT" sz="1400"/>
              <a:t>Adeguamenti alle normative per garantire la tutela della salute e la sicurezza negli edifici giudiziari.</a:t>
            </a:r>
          </a:p>
        </p:txBody>
      </p:sp>
    </p:spTree>
    <p:extLst>
      <p:ext uri="{BB962C8B-B14F-4D97-AF65-F5344CB8AC3E}">
        <p14:creationId xmlns:p14="http://schemas.microsoft.com/office/powerpoint/2010/main" val="28696371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DC6851AB-7173-269A-58C3-FDDBCA83BE2D}"/>
              </a:ext>
            </a:extLst>
          </p:cNvPr>
          <p:cNvSpPr>
            <a:spLocks noGrp="1"/>
          </p:cNvSpPr>
          <p:nvPr>
            <p:ph type="title"/>
          </p:nvPr>
        </p:nvSpPr>
        <p:spPr>
          <a:xfrm>
            <a:off x="614678" y="1543849"/>
            <a:ext cx="4145582" cy="4638825"/>
          </a:xfrm>
        </p:spPr>
        <p:txBody>
          <a:bodyPr anchor="t">
            <a:normAutofit/>
          </a:bodyPr>
          <a:lstStyle/>
          <a:p>
            <a:r>
              <a:rPr lang="it-IT"/>
              <a:t>Procedure di acquisizione, concessioni e normativa di riferimento</a:t>
            </a:r>
          </a:p>
        </p:txBody>
      </p:sp>
      <p:sp>
        <p:nvSpPr>
          <p:cNvPr id="3" name="Segnaposto contenuto 2">
            <a:extLst>
              <a:ext uri="{FF2B5EF4-FFF2-40B4-BE49-F238E27FC236}">
                <a16:creationId xmlns:a16="http://schemas.microsoft.com/office/drawing/2014/main" id="{10A50B73-11E5-0C88-3F34-AC9FDE5FF933}"/>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Procedure di acquisizione</a:t>
            </a:r>
          </a:p>
          <a:p>
            <a:pPr marL="0" lvl="1" indent="0">
              <a:buFont typeface="Arial" panose="020B0604020202020204" pitchFamily="34" charset="0"/>
              <a:buNone/>
            </a:pPr>
            <a:r>
              <a:rPr lang="it-IT" sz="1400"/>
              <a:t>Le procedure di acquisizione regolano forniture e servizi secondo il Codice dei contratti pubblici e i principi di legalità e trasparenza.</a:t>
            </a:r>
          </a:p>
          <a:p>
            <a:pPr marL="0" indent="0">
              <a:spcBef>
                <a:spcPts val="2500"/>
              </a:spcBef>
              <a:buFont typeface="Arial" panose="020B0604020202020204" pitchFamily="34" charset="0"/>
              <a:buNone/>
            </a:pPr>
            <a:r>
              <a:rPr lang="it-IT" sz="1400" b="1"/>
              <a:t>Normativa vigente</a:t>
            </a:r>
          </a:p>
          <a:p>
            <a:pPr marL="0" lvl="1" indent="0">
              <a:buFont typeface="Arial" panose="020B0604020202020204" pitchFamily="34" charset="0"/>
              <a:buNone/>
            </a:pPr>
            <a:r>
              <a:rPr lang="it-IT" sz="1400"/>
              <a:t>Il D.Lgs. 36/2023 e la modifica del 2024 disciplinano la programmazione, affidamento ed esecuzione dei contratti pubblici con efficienza e economicità.</a:t>
            </a:r>
          </a:p>
          <a:p>
            <a:pPr marL="0" indent="0">
              <a:spcBef>
                <a:spcPts val="2500"/>
              </a:spcBef>
              <a:buFont typeface="Arial" panose="020B0604020202020204" pitchFamily="34" charset="0"/>
              <a:buNone/>
            </a:pPr>
            <a:r>
              <a:rPr lang="it-IT" sz="1400" b="1"/>
              <a:t>Concessioni di servizi</a:t>
            </a:r>
          </a:p>
          <a:p>
            <a:pPr marL="0" lvl="1" indent="0">
              <a:buFont typeface="Arial" panose="020B0604020202020204" pitchFamily="34" charset="0"/>
              <a:buNone/>
            </a:pPr>
            <a:r>
              <a:rPr lang="it-IT" sz="1400"/>
              <a:t>Le concessioni prevedono la gestione di servizi a rischio del concessionario, con assegnazione di spazi negli edifici giudiziari e corrispettivi dall’utenza.</a:t>
            </a:r>
          </a:p>
        </p:txBody>
      </p:sp>
    </p:spTree>
    <p:extLst>
      <p:ext uri="{BB962C8B-B14F-4D97-AF65-F5344CB8AC3E}">
        <p14:creationId xmlns:p14="http://schemas.microsoft.com/office/powerpoint/2010/main" val="20508579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14C71260-1226-3342-0AE4-E1225A17E07C}"/>
              </a:ext>
            </a:extLst>
          </p:cNvPr>
          <p:cNvSpPr>
            <a:spLocks noGrp="1"/>
          </p:cNvSpPr>
          <p:nvPr>
            <p:ph type="ctrTitle"/>
          </p:nvPr>
        </p:nvSpPr>
        <p:spPr>
          <a:xfrm>
            <a:off x="277091" y="1814321"/>
            <a:ext cx="7772400" cy="4560920"/>
          </a:xfrm>
        </p:spPr>
        <p:txBody>
          <a:bodyPr anchor="b">
            <a:normAutofit/>
          </a:bodyPr>
          <a:lstStyle/>
          <a:p>
            <a:pPr algn="l"/>
            <a:r>
              <a:rPr lang="it-IT" sz="6300"/>
              <a:t>Centralizzazione delle spese e sistema accentrato delle manutenzioni</a:t>
            </a:r>
          </a:p>
        </p:txBody>
      </p:sp>
    </p:spTree>
    <p:extLst>
      <p:ext uri="{BB962C8B-B14F-4D97-AF65-F5344CB8AC3E}">
        <p14:creationId xmlns:p14="http://schemas.microsoft.com/office/powerpoint/2010/main" val="35388554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4F2EC3D1-50B2-230D-EF91-0A5AFD84054E}"/>
              </a:ext>
            </a:extLst>
          </p:cNvPr>
          <p:cNvSpPr>
            <a:spLocks noGrp="1"/>
          </p:cNvSpPr>
          <p:nvPr>
            <p:ph type="title"/>
          </p:nvPr>
        </p:nvSpPr>
        <p:spPr>
          <a:xfrm>
            <a:off x="614678" y="1543849"/>
            <a:ext cx="4145582" cy="4638825"/>
          </a:xfrm>
        </p:spPr>
        <p:txBody>
          <a:bodyPr anchor="t">
            <a:normAutofit/>
          </a:bodyPr>
          <a:lstStyle/>
          <a:p>
            <a:r>
              <a:rPr lang="it-IT"/>
              <a:t>Trasferimento delle spese dai Comuni al Ministero della Giustizia</a:t>
            </a:r>
          </a:p>
        </p:txBody>
      </p:sp>
      <p:sp>
        <p:nvSpPr>
          <p:cNvPr id="3" name="Segnaposto contenuto 2">
            <a:extLst>
              <a:ext uri="{FF2B5EF4-FFF2-40B4-BE49-F238E27FC236}">
                <a16:creationId xmlns:a16="http://schemas.microsoft.com/office/drawing/2014/main" id="{467B44C6-D156-DE52-D1BE-2F27CBEFC255}"/>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Trasferimento delle competenze</a:t>
            </a:r>
          </a:p>
          <a:p>
            <a:pPr marL="0" lvl="1" indent="0">
              <a:buFont typeface="Arial" panose="020B0604020202020204" pitchFamily="34" charset="0"/>
              <a:buNone/>
            </a:pPr>
            <a:r>
              <a:rPr lang="it-IT" sz="1400"/>
              <a:t>Le responsabilità per le spese degli uffici giudiziari sono state trasferite dai Comuni al Ministero della Giustizia dal 2015.</a:t>
            </a:r>
          </a:p>
          <a:p>
            <a:pPr marL="0" indent="0">
              <a:spcBef>
                <a:spcPts val="2500"/>
              </a:spcBef>
              <a:buFont typeface="Arial" panose="020B0604020202020204" pitchFamily="34" charset="0"/>
              <a:buNone/>
            </a:pPr>
            <a:r>
              <a:rPr lang="it-IT" sz="1400" b="1"/>
              <a:t>Tipologie di spese coinvolte</a:t>
            </a:r>
          </a:p>
          <a:p>
            <a:pPr marL="0" lvl="1" indent="0">
              <a:buFont typeface="Arial" panose="020B0604020202020204" pitchFamily="34" charset="0"/>
              <a:buNone/>
            </a:pPr>
            <a:r>
              <a:rPr lang="it-IT" sz="1400"/>
              <a:t>Le spese includono pigioni, manutenzione, riparazioni, illuminazione, riscaldamento e custodia degli uffici giudiziari.</a:t>
            </a:r>
          </a:p>
          <a:p>
            <a:pPr marL="0" indent="0">
              <a:spcBef>
                <a:spcPts val="2500"/>
              </a:spcBef>
              <a:buFont typeface="Arial" panose="020B0604020202020204" pitchFamily="34" charset="0"/>
              <a:buNone/>
            </a:pPr>
            <a:r>
              <a:rPr lang="it-IT" sz="1400" b="1"/>
              <a:t>Normativa di riferimento</a:t>
            </a:r>
          </a:p>
          <a:p>
            <a:pPr marL="0" lvl="1" indent="0">
              <a:buFont typeface="Arial" panose="020B0604020202020204" pitchFamily="34" charset="0"/>
              <a:buNone/>
            </a:pPr>
            <a:r>
              <a:rPr lang="it-IT" sz="1400"/>
              <a:t>Il trasferimento è stato effettuato secondo la legge 190 del 2014 e il D.P.R. 133 del 2015 per la centralizzazione delle spese.</a:t>
            </a:r>
          </a:p>
        </p:txBody>
      </p:sp>
    </p:spTree>
    <p:extLst>
      <p:ext uri="{BB962C8B-B14F-4D97-AF65-F5344CB8AC3E}">
        <p14:creationId xmlns:p14="http://schemas.microsoft.com/office/powerpoint/2010/main" val="2116572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olo 1">
            <a:extLst>
              <a:ext uri="{FF2B5EF4-FFF2-40B4-BE49-F238E27FC236}">
                <a16:creationId xmlns:a16="http://schemas.microsoft.com/office/drawing/2014/main" id="{E485C42A-48EC-1FA2-4F06-E752406986C7}"/>
              </a:ext>
            </a:extLst>
          </p:cNvPr>
          <p:cNvSpPr>
            <a:spLocks noGrp="1"/>
          </p:cNvSpPr>
          <p:nvPr>
            <p:ph type="title"/>
          </p:nvPr>
        </p:nvSpPr>
        <p:spPr>
          <a:xfrm>
            <a:off x="614678" y="1543849"/>
            <a:ext cx="4145582" cy="4638825"/>
          </a:xfrm>
        </p:spPr>
        <p:txBody>
          <a:bodyPr anchor="t">
            <a:normAutofit/>
          </a:bodyPr>
          <a:lstStyle/>
          <a:p>
            <a:r>
              <a:rPr lang="it-IT"/>
              <a:t>Ruolo della Direzione Generale Risorse Materiali e Tecnologie</a:t>
            </a:r>
          </a:p>
        </p:txBody>
      </p:sp>
      <p:sp>
        <p:nvSpPr>
          <p:cNvPr id="3" name="Segnaposto contenuto 2">
            <a:extLst>
              <a:ext uri="{FF2B5EF4-FFF2-40B4-BE49-F238E27FC236}">
                <a16:creationId xmlns:a16="http://schemas.microsoft.com/office/drawing/2014/main" id="{3D258195-CC6D-8AF2-86F3-F28E18A78B7A}"/>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it-IT" sz="1400" b="1"/>
              <a:t>Gestione contratti immobiliari</a:t>
            </a:r>
          </a:p>
          <a:p>
            <a:pPr marL="0" lvl="1" indent="0">
              <a:buFont typeface="Arial" panose="020B0604020202020204" pitchFamily="34" charset="0"/>
              <a:buNone/>
            </a:pPr>
            <a:r>
              <a:rPr lang="it-IT" sz="1400"/>
              <a:t>Il Ministero della Giustizia ha assunto i contratti di locazione e le concessioni d’uso degli immobili destinati a sedi giudiziarie.</a:t>
            </a:r>
          </a:p>
          <a:p>
            <a:pPr marL="0" indent="0">
              <a:spcBef>
                <a:spcPts val="2500"/>
              </a:spcBef>
              <a:buFont typeface="Arial" panose="020B0604020202020204" pitchFamily="34" charset="0"/>
              <a:buNone/>
            </a:pPr>
            <a:r>
              <a:rPr lang="it-IT" sz="1400" b="1"/>
              <a:t>Coordinamento nazionale manutenzione</a:t>
            </a:r>
          </a:p>
          <a:p>
            <a:pPr marL="0" lvl="1" indent="0">
              <a:buFont typeface="Arial" panose="020B0604020202020204" pitchFamily="34" charset="0"/>
              <a:buNone/>
            </a:pPr>
            <a:r>
              <a:rPr lang="it-IT" sz="1400"/>
              <a:t>La Direzione generale coordina a livello nazionale tutte le attività di manutenzione e gestione patrimoniale delle sedi giudiziarie.</a:t>
            </a:r>
          </a:p>
          <a:p>
            <a:pPr marL="0" indent="0">
              <a:spcBef>
                <a:spcPts val="2500"/>
              </a:spcBef>
              <a:buFont typeface="Arial" panose="020B0604020202020204" pitchFamily="34" charset="0"/>
              <a:buNone/>
            </a:pPr>
            <a:r>
              <a:rPr lang="it-IT" sz="1400" b="1"/>
              <a:t>Inquadramento organizzativo</a:t>
            </a:r>
          </a:p>
          <a:p>
            <a:pPr marL="0" lvl="1" indent="0">
              <a:buFont typeface="Arial" panose="020B0604020202020204" pitchFamily="34" charset="0"/>
              <a:buNone/>
            </a:pPr>
            <a:r>
              <a:rPr lang="it-IT" sz="1400"/>
              <a:t>La DGRMT è parte integrante del Dipartimento dell’organizzazione giudiziaria, del personale e dei servizi, assicurando supporto tecnico e gestionale.</a:t>
            </a:r>
          </a:p>
        </p:txBody>
      </p:sp>
    </p:spTree>
    <p:extLst>
      <p:ext uri="{BB962C8B-B14F-4D97-AF65-F5344CB8AC3E}">
        <p14:creationId xmlns:p14="http://schemas.microsoft.com/office/powerpoint/2010/main" val="17039205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9177</Words>
  <Application>Microsoft Office PowerPoint</Application>
  <PresentationFormat>Widescreen</PresentationFormat>
  <Paragraphs>350</Paragraphs>
  <Slides>35</Slides>
  <Notes>35</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35</vt:i4>
      </vt:variant>
    </vt:vector>
  </HeadingPairs>
  <TitlesOfParts>
    <vt:vector size="39" baseType="lpstr">
      <vt:lpstr>Aptos</vt:lpstr>
      <vt:lpstr>Arial</vt:lpstr>
      <vt:lpstr>Neue Haas Grotesk Text Pro</vt:lpstr>
      <vt:lpstr>VanillaVTI</vt:lpstr>
      <vt:lpstr>Gestione, manutenzione e appalti negli edifici giudiziari</vt:lpstr>
      <vt:lpstr>Programma della Presentazione</vt:lpstr>
      <vt:lpstr>Gestione e competenze sugli immobili giudiziari</vt:lpstr>
      <vt:lpstr>Tipologie di immobili e competenze gestionali</vt:lpstr>
      <vt:lpstr>Attività e spese di funzionamento degli edifici giudiziari</vt:lpstr>
      <vt:lpstr>Procedure di acquisizione, concessioni e normativa di riferimento</vt:lpstr>
      <vt:lpstr>Centralizzazione delle spese e sistema accentrato delle manutenzioni</vt:lpstr>
      <vt:lpstr>Trasferimento delle spese dai Comuni al Ministero della Giustizia</vt:lpstr>
      <vt:lpstr>Ruolo della Direzione Generale Risorse Materiali e Tecnologie</vt:lpstr>
      <vt:lpstr>Sistema accentrato delle manutenzioni: finalità e aggiornamenti normativi</vt:lpstr>
      <vt:lpstr>Ripartizione delle competenze e ambiti di applicazione</vt:lpstr>
      <vt:lpstr>Ambiti soggettivi e oggettivi del Manutentore Unico</vt:lpstr>
      <vt:lpstr>Competenze tra Ministero della Giustizia e Manutentore Unico</vt:lpstr>
      <vt:lpstr>Esclusioni dal sistema accentrato e casi particolari</vt:lpstr>
      <vt:lpstr>Gestione delle urgenze e sicurezza negli edifici giudiziari</vt:lpstr>
      <vt:lpstr>Interventi di somma urgenza: disciplina e procedure</vt:lpstr>
      <vt:lpstr>Ruoli e responsabilità nella gestione delle emergenze</vt:lpstr>
      <vt:lpstr>Affidamento, controlli e limiti della somma urgenza</vt:lpstr>
      <vt:lpstr>Sicurezza e adeguamento alle normative nei luoghi di lavoro</vt:lpstr>
      <vt:lpstr>Obblighi e procedure per la sicurezza nei luoghi di lavoro</vt:lpstr>
      <vt:lpstr>Documentazione, priorità e iter autorizzativo</vt:lpstr>
      <vt:lpstr>Copertura finanziaria e conformità degli interventi</vt:lpstr>
      <vt:lpstr>Programmazione e monitoraggio degli interventi manutentivi</vt:lpstr>
      <vt:lpstr>Obblighi di programmazione e interventi esclusi</vt:lpstr>
      <vt:lpstr>Previsione Triennale degli Interventi Manutentivi (PTIM) e SIGEG</vt:lpstr>
      <vt:lpstr>Ruolo della Direzione Generale e coordinamento nazionale</vt:lpstr>
      <vt:lpstr>Stazioni appaltanti e qualificazione degli uffici giudiziari</vt:lpstr>
      <vt:lpstr>Sistema di qualificazione e livelli operativi</vt:lpstr>
      <vt:lpstr>Requisiti, digitalizzazione e interoperabilità</vt:lpstr>
      <vt:lpstr>Livelli di qualificazione, soglie e deroghe per gli uffici giudiziari</vt:lpstr>
      <vt:lpstr>Procedure di gara, strumenti di acquisto e digitalizzazione</vt:lpstr>
      <vt:lpstr>Principi e modalità delle procedure di gara</vt:lpstr>
      <vt:lpstr>Centralizzazione acquisti: Consip, MEPA e accordi quadro</vt:lpstr>
      <vt:lpstr>Facility management pubblico e strumenti operativi</vt:lpstr>
      <vt:lpstr>Conclusione</vt:lpstr>
    </vt:vector>
  </TitlesOfParts>
  <Company>Ministero della Giustizia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Nicola Stellato</dc:creator>
  <cp:lastModifiedBy>Nicola Stellato</cp:lastModifiedBy>
  <cp:revision>1</cp:revision>
  <dcterms:created xsi:type="dcterms:W3CDTF">2025-11-26T00:15:09Z</dcterms:created>
  <dcterms:modified xsi:type="dcterms:W3CDTF">2025-11-26T00:19:33Z</dcterms:modified>
</cp:coreProperties>
</file>